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64" r:id="rId5"/>
    <p:sldId id="265" r:id="rId6"/>
    <p:sldId id="301" r:id="rId7"/>
    <p:sldId id="302" r:id="rId8"/>
    <p:sldId id="312" r:id="rId9"/>
    <p:sldId id="304" r:id="rId10"/>
    <p:sldId id="306" r:id="rId11"/>
    <p:sldId id="281" r:id="rId12"/>
    <p:sldId id="270" r:id="rId13"/>
    <p:sldId id="284" r:id="rId14"/>
    <p:sldId id="286" r:id="rId15"/>
    <p:sldId id="285" r:id="rId16"/>
    <p:sldId id="308" r:id="rId17"/>
    <p:sldId id="287" r:id="rId18"/>
    <p:sldId id="288" r:id="rId19"/>
    <p:sldId id="289" r:id="rId20"/>
    <p:sldId id="291" r:id="rId21"/>
    <p:sldId id="296" r:id="rId22"/>
    <p:sldId id="299" r:id="rId23"/>
    <p:sldId id="317" r:id="rId24"/>
    <p:sldId id="294" r:id="rId25"/>
    <p:sldId id="295" r:id="rId26"/>
    <p:sldId id="313" r:id="rId27"/>
    <p:sldId id="298" r:id="rId28"/>
    <p:sldId id="309" r:id="rId29"/>
    <p:sldId id="311" r:id="rId30"/>
    <p:sldId id="315" r:id="rId31"/>
    <p:sldId id="310" r:id="rId32"/>
    <p:sldId id="316" r:id="rId33"/>
    <p:sldId id="300" r:id="rId3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84C"/>
    <a:srgbClr val="FF9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5B5DD82-87F6-497D-AAFA-917FD9215C07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7BA5ADF1-6DE8-49BB-BC51-98F1D358F5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4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7" y="4518203"/>
            <a:ext cx="5907038" cy="4116875"/>
          </a:xfrm>
        </p:spPr>
        <p:txBody>
          <a:bodyPr/>
          <a:lstStyle/>
          <a:p>
            <a:pPr marL="353328" indent="-353328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Candidate Experience assessment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(Resentment up 75% in 2021 – Talent Board)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5545" lvl="1" indent="-29444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Candidates who had a bad experience are unlikely to apply again or encourage others to apply.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5545" lvl="1" indent="-29444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Recruiters need to own a positive experience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762" lvl="2" indent="-235552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 EVERY candidate, even those you reject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5545" lvl="1" indent="-29444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Structured selection process – candidates value respect and transparency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762" lvl="2" indent="-235552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 messaging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762" lvl="2" indent="-235552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Timely communications – advance or reject in &lt; 3 days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762" lvl="2" indent="-235552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Timely offers – with one week after the last interview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48867" lvl="3" indent="-235552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wait to “see a few more good people”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762" lvl="2" indent="-235552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check-ins, status updates, any questions, co. news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7762" lvl="2" indent="-235552">
              <a:lnSpc>
                <a:spcPct val="107000"/>
              </a:lnSpc>
              <a:spcAft>
                <a:spcPts val="824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the interviewing process to 2 interviews, if you have to go to a 3rd, it should be a meet and greet and there should be an offer in hand.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5ADF1-6DE8-49BB-BC51-98F1D358F5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6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49B6A2-4706-4BF4-AB19-C1D7EF995189}"/>
              </a:ext>
            </a:extLst>
          </p:cNvPr>
          <p:cNvSpPr/>
          <p:nvPr userDrawn="1"/>
        </p:nvSpPr>
        <p:spPr>
          <a:xfrm>
            <a:off x="0" y="-37998"/>
            <a:ext cx="12191998" cy="6895998"/>
          </a:xfrm>
          <a:prstGeom prst="rect">
            <a:avLst/>
          </a:prstGeom>
          <a:solidFill>
            <a:srgbClr val="12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06987-B870-48D0-8D1A-714288EB9532}"/>
              </a:ext>
            </a:extLst>
          </p:cNvPr>
          <p:cNvSpPr txBox="1"/>
          <p:nvPr userDrawn="1"/>
        </p:nvSpPr>
        <p:spPr>
          <a:xfrm>
            <a:off x="-31189" y="-179733"/>
            <a:ext cx="1219199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150" dirty="0">
                <a:solidFill>
                  <a:srgbClr val="0D1927">
                    <a:alpha val="20000"/>
                  </a:srgbClr>
                </a:solidFill>
                <a:latin typeface="Montserrat" pitchFamily="2" charset="0"/>
              </a:rPr>
              <a:t>CONFIDENCE </a:t>
            </a:r>
            <a:r>
              <a:rPr lang="en-US" sz="6000" spc="150" dirty="0">
                <a:solidFill>
                  <a:srgbClr val="0D1927">
                    <a:alpha val="20000"/>
                  </a:srgbClr>
                </a:solidFill>
                <a:latin typeface="Montserrat SemiBold" pitchFamily="2" charset="0"/>
              </a:rPr>
              <a:t>CLIENTS</a:t>
            </a:r>
            <a:r>
              <a:rPr lang="en-US" sz="6000" spc="150" dirty="0">
                <a:solidFill>
                  <a:srgbClr val="0D1927">
                    <a:alpha val="20000"/>
                  </a:srgbClr>
                </a:solidFill>
                <a:latin typeface="Montserrat" pitchFamily="2" charset="0"/>
              </a:rPr>
              <a:t> PRIDE </a:t>
            </a:r>
          </a:p>
          <a:p>
            <a:r>
              <a:rPr lang="en-US" sz="6000" spc="-60" dirty="0">
                <a:solidFill>
                  <a:srgbClr val="0D1927">
                    <a:alpha val="20000"/>
                  </a:srgbClr>
                </a:solidFill>
                <a:latin typeface="Montserrat SemiBold" pitchFamily="2" charset="0"/>
              </a:rPr>
              <a:t>PROACTIVE</a:t>
            </a:r>
            <a:r>
              <a:rPr lang="en-US" sz="6000" spc="-60" dirty="0">
                <a:solidFill>
                  <a:srgbClr val="0D1927">
                    <a:alpha val="20000"/>
                  </a:srgbClr>
                </a:solidFill>
                <a:latin typeface="Montserrat" pitchFamily="2" charset="0"/>
              </a:rPr>
              <a:t> ADVICE </a:t>
            </a:r>
            <a:r>
              <a:rPr lang="en-US" sz="6000" spc="-60" dirty="0">
                <a:solidFill>
                  <a:srgbClr val="0D1927">
                    <a:alpha val="20000"/>
                  </a:srgbClr>
                </a:solidFill>
                <a:latin typeface="Montserrat SemiBold" pitchFamily="2" charset="0"/>
              </a:rPr>
              <a:t>ADVISORS</a:t>
            </a:r>
            <a:r>
              <a:rPr lang="en-US" sz="6000" spc="-60" dirty="0">
                <a:solidFill>
                  <a:srgbClr val="0D1927">
                    <a:alpha val="20000"/>
                  </a:srgbClr>
                </a:solidFill>
                <a:latin typeface="Montserrat" pitchFamily="2" charset="0"/>
              </a:rPr>
              <a:t> </a:t>
            </a:r>
            <a:r>
              <a:rPr lang="en-US" sz="6000" spc="80" dirty="0">
                <a:solidFill>
                  <a:srgbClr val="0D1927">
                    <a:alpha val="20000"/>
                  </a:srgbClr>
                </a:solidFill>
                <a:latin typeface="Montserrat" pitchFamily="2" charset="0"/>
              </a:rPr>
              <a:t>SOLUTIONS </a:t>
            </a:r>
            <a:r>
              <a:rPr lang="en-US" sz="6000" spc="80" dirty="0">
                <a:solidFill>
                  <a:srgbClr val="0D1927">
                    <a:alpha val="20000"/>
                  </a:srgbClr>
                </a:solidFill>
                <a:latin typeface="Montserrat SemiBold" pitchFamily="2" charset="0"/>
              </a:rPr>
              <a:t>COLLABORATION</a:t>
            </a:r>
          </a:p>
          <a:p>
            <a:r>
              <a:rPr lang="en-US" sz="6000" spc="290" dirty="0">
                <a:solidFill>
                  <a:srgbClr val="0D1927">
                    <a:alpha val="20000"/>
                  </a:srgbClr>
                </a:solidFill>
                <a:latin typeface="Montserrat" pitchFamily="2" charset="0"/>
              </a:rPr>
              <a:t>CLIENT SATISFACTION </a:t>
            </a:r>
            <a:r>
              <a:rPr lang="en-US" sz="6000" spc="290" dirty="0">
                <a:solidFill>
                  <a:srgbClr val="0D1927">
                    <a:alpha val="20000"/>
                  </a:srgbClr>
                </a:solidFill>
                <a:latin typeface="Montserrat SemiBold" pitchFamily="2" charset="0"/>
              </a:rPr>
              <a:t>TEAM</a:t>
            </a:r>
          </a:p>
          <a:p>
            <a:pPr algn="l"/>
            <a:r>
              <a:rPr lang="en-US" sz="6000" spc="-70" dirty="0">
                <a:solidFill>
                  <a:srgbClr val="0D1927">
                    <a:alpha val="20000"/>
                  </a:srgbClr>
                </a:solidFill>
                <a:latin typeface="Montserrat" pitchFamily="2" charset="0"/>
              </a:rPr>
              <a:t>QUALITY SERVICE </a:t>
            </a:r>
            <a:r>
              <a:rPr lang="en-US" sz="6000" spc="-70" dirty="0">
                <a:solidFill>
                  <a:srgbClr val="0D1927">
                    <a:alpha val="20000"/>
                  </a:srgbClr>
                </a:solidFill>
                <a:latin typeface="Montserrat SemiBold" pitchFamily="2" charset="0"/>
              </a:rPr>
              <a:t>COMMUNITY</a:t>
            </a:r>
          </a:p>
          <a:p>
            <a:r>
              <a:rPr lang="en-US" sz="6000" spc="-70" dirty="0">
                <a:solidFill>
                  <a:srgbClr val="0D1927">
                    <a:alpha val="20000"/>
                  </a:srgbClr>
                </a:solidFill>
                <a:latin typeface="Montserrat SemiBold" pitchFamily="2" charset="0"/>
              </a:rPr>
              <a:t>INTEGRITY</a:t>
            </a:r>
            <a:r>
              <a:rPr lang="en-US" sz="6000" spc="-70" dirty="0">
                <a:solidFill>
                  <a:srgbClr val="0D1927">
                    <a:alpha val="20000"/>
                  </a:srgbClr>
                </a:solidFill>
                <a:latin typeface="Montserrat" pitchFamily="2" charset="0"/>
              </a:rPr>
              <a:t> TRUST </a:t>
            </a:r>
            <a:r>
              <a:rPr lang="en-US" sz="6000" spc="-70" dirty="0">
                <a:solidFill>
                  <a:srgbClr val="0D1927">
                    <a:alpha val="20000"/>
                  </a:srgbClr>
                </a:solidFill>
                <a:latin typeface="Montserrat SemiBold" pitchFamily="2" charset="0"/>
              </a:rPr>
              <a:t>LEADERSHIP</a:t>
            </a:r>
          </a:p>
          <a:p>
            <a:r>
              <a:rPr lang="en-US" sz="6000" spc="400" dirty="0">
                <a:solidFill>
                  <a:srgbClr val="0D1927">
                    <a:alpha val="20000"/>
                  </a:srgbClr>
                </a:solidFill>
                <a:latin typeface="Montserrat SemiBold" pitchFamily="2" charset="0"/>
              </a:rPr>
              <a:t>ACCOUNTABILITY</a:t>
            </a:r>
            <a:r>
              <a:rPr lang="en-US" sz="6000" spc="400" dirty="0">
                <a:solidFill>
                  <a:srgbClr val="0D1927">
                    <a:alpha val="20000"/>
                  </a:srgbClr>
                </a:solidFill>
                <a:latin typeface="Montserrat" pitchFamily="2" charset="0"/>
              </a:rPr>
              <a:t> GROWTH  </a:t>
            </a:r>
          </a:p>
          <a:p>
            <a:r>
              <a:rPr lang="en-US" sz="6000" spc="540" dirty="0">
                <a:solidFill>
                  <a:srgbClr val="0D1927">
                    <a:alpha val="20000"/>
                  </a:srgbClr>
                </a:solidFill>
                <a:latin typeface="Montserrat" pitchFamily="2" charset="0"/>
              </a:rPr>
              <a:t>SUCCEED </a:t>
            </a:r>
            <a:r>
              <a:rPr lang="en-US" sz="6000" spc="540" dirty="0">
                <a:solidFill>
                  <a:srgbClr val="0D1927">
                    <a:alpha val="20000"/>
                  </a:srgbClr>
                </a:solidFill>
                <a:latin typeface="Montserrat SemiBold" pitchFamily="2" charset="0"/>
              </a:rPr>
              <a:t>CLIENT SERVICE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1B3C8-E49E-4CB6-807C-89ECF57D75BD}"/>
              </a:ext>
            </a:extLst>
          </p:cNvPr>
          <p:cNvSpPr txBox="1"/>
          <p:nvPr userDrawn="1"/>
        </p:nvSpPr>
        <p:spPr>
          <a:xfrm>
            <a:off x="0" y="614255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Montserrat" pitchFamily="2" charset="0"/>
              </a:rPr>
              <a:t>1.610.779.3870  </a:t>
            </a:r>
            <a:r>
              <a:rPr lang="en-US" sz="1600" b="1" dirty="0">
                <a:solidFill>
                  <a:srgbClr val="FF9015"/>
                </a:solidFill>
                <a:latin typeface="Montserrat" pitchFamily="2" charset="0"/>
              </a:rPr>
              <a:t>|</a:t>
            </a:r>
            <a:r>
              <a:rPr lang="en-US" sz="1600" b="1" dirty="0">
                <a:solidFill>
                  <a:schemeClr val="bg1"/>
                </a:solidFill>
                <a:latin typeface="Montserrat" pitchFamily="2" charset="0"/>
              </a:rPr>
              <a:t>  www.herbein.com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0A8D736-552D-48F0-8268-733F50A1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827305"/>
            <a:ext cx="12192000" cy="584776"/>
          </a:xfrm>
        </p:spPr>
        <p:txBody>
          <a:bodyPr/>
          <a:lstStyle>
            <a:lvl1pPr algn="ctr">
              <a:defRPr lang="en-US" sz="3200" b="1" kern="1200" smtClean="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B1FCB22-BCC3-461B-B9B9-1B11B07E45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53326"/>
            <a:ext cx="12192000" cy="523875"/>
          </a:xfrm>
        </p:spPr>
        <p:txBody>
          <a:bodyPr/>
          <a:lstStyle>
            <a:lvl1pPr marL="0" indent="0" algn="ctr">
              <a:buNone/>
              <a:defRPr lang="en-US" sz="2800" b="1" kern="1200" dirty="0" smtClean="0">
                <a:solidFill>
                  <a:srgbClr val="FF9015"/>
                </a:solidFill>
                <a:latin typeface="Montserrat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B934FE-9501-4B13-BEFE-BC6AA7104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30" y="62361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rgbClr val="FF9015"/>
                </a:solidFill>
              </a:defRPr>
            </a:lvl1pPr>
          </a:lstStyle>
          <a:p>
            <a:fld id="{D5D8877C-D745-4F24-9E3F-25742714A2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1BF1E6C-31DB-437D-BDB9-86193B942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96" y="1453017"/>
            <a:ext cx="8361006" cy="12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9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78986805-C11D-4C0C-A47D-F5A3631E3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64" y="3060522"/>
            <a:ext cx="5470230" cy="3952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198FE4-24E5-4336-A188-CEDD86DD737C}"/>
              </a:ext>
            </a:extLst>
          </p:cNvPr>
          <p:cNvSpPr txBox="1"/>
          <p:nvPr userDrawn="1"/>
        </p:nvSpPr>
        <p:spPr>
          <a:xfrm>
            <a:off x="7725924" y="163498"/>
            <a:ext cx="452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2284C"/>
                </a:solidFill>
                <a:latin typeface="Montserrat" pitchFamily="2" charset="0"/>
              </a:rPr>
              <a:t>1.610.779.3870  </a:t>
            </a:r>
            <a:r>
              <a:rPr lang="en-US" sz="16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r>
              <a:rPr lang="en-US" sz="1600" b="1" dirty="0">
                <a:solidFill>
                  <a:srgbClr val="12284C"/>
                </a:solidFill>
                <a:latin typeface="Montserrat" pitchFamily="2" charset="0"/>
              </a:rPr>
              <a:t>|  www.herbein.com</a:t>
            </a:r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4AACA3-2ED7-471E-937E-379ADC08E6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71" y="-773289"/>
            <a:ext cx="7401572" cy="3332697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A06CE3C-DEBF-43B7-AC2B-EEEA7993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63" y="2069432"/>
            <a:ext cx="11949253" cy="991090"/>
          </a:xfrm>
        </p:spPr>
        <p:txBody>
          <a:bodyPr/>
          <a:lstStyle>
            <a:lvl1pPr>
              <a:defRPr lang="en-US" sz="6000" b="1" kern="1200" smtClean="0">
                <a:solidFill>
                  <a:srgbClr val="12284C"/>
                </a:solidFill>
                <a:latin typeface="Montserrat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3A644C7-3B81-4099-94A9-E5AF2264B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738" y="3060522"/>
            <a:ext cx="11371262" cy="660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3600" b="1" kern="1200" dirty="0" smtClean="0">
                <a:solidFill>
                  <a:srgbClr val="FF9015"/>
                </a:solidFill>
                <a:latin typeface="Montserrat" pitchFamily="2" charset="0"/>
                <a:ea typeface="+mn-ea"/>
                <a:cs typeface="+mn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5A1DF62-502F-4C56-9149-E1CA96AB6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30" y="62361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rgbClr val="FF9015"/>
                </a:solidFill>
              </a:defRPr>
            </a:lvl1pPr>
          </a:lstStyle>
          <a:p>
            <a:fld id="{D5D8877C-D745-4F24-9E3F-25742714A2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E7518C6-92DF-4F8E-A5D5-3E41A3DC71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73" y="5481762"/>
            <a:ext cx="5644053" cy="8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5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E48A20-594D-4A7B-AC15-8020F066409F}"/>
              </a:ext>
            </a:extLst>
          </p:cNvPr>
          <p:cNvSpPr/>
          <p:nvPr userDrawn="1"/>
        </p:nvSpPr>
        <p:spPr>
          <a:xfrm>
            <a:off x="0" y="0"/>
            <a:ext cx="12192000" cy="1126887"/>
          </a:xfrm>
          <a:prstGeom prst="rect">
            <a:avLst/>
          </a:prstGeom>
          <a:solidFill>
            <a:srgbClr val="12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C5ECF-6F31-452A-96B0-97F67AE817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19" b="103205"/>
          <a:stretch/>
        </p:blipFill>
        <p:spPr>
          <a:xfrm>
            <a:off x="-282" y="99335"/>
            <a:ext cx="12192000" cy="25449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0BA387C-3786-49D4-94A8-EBFEFAE5553D}"/>
              </a:ext>
            </a:extLst>
          </p:cNvPr>
          <p:cNvSpPr/>
          <p:nvPr userDrawn="1"/>
        </p:nvSpPr>
        <p:spPr>
          <a:xfrm rot="10800000">
            <a:off x="10940716" y="-1"/>
            <a:ext cx="1251002" cy="1126887"/>
          </a:xfrm>
          <a:prstGeom prst="rtTriangle">
            <a:avLst/>
          </a:prstGeom>
          <a:solidFill>
            <a:srgbClr val="FF9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64B9E5-DE8C-46FC-8192-27E4A2C17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030" y="2152730"/>
            <a:ext cx="11152187" cy="3824036"/>
          </a:xfr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lang="en-US" sz="20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931463A-FFFC-43D6-AF4E-70769D7C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30" y="99336"/>
            <a:ext cx="10515600" cy="911317"/>
          </a:xfrm>
        </p:spPr>
        <p:txBody>
          <a:bodyPr/>
          <a:lstStyle>
            <a:lvl1pPr>
              <a:defRPr lang="en-US" sz="3600" kern="120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B83A5B-F328-4C18-8C52-DF4EE5751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30" y="62361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rgbClr val="FF9015"/>
                </a:solidFill>
              </a:defRPr>
            </a:lvl1pPr>
          </a:lstStyle>
          <a:p>
            <a:fld id="{D5D8877C-D745-4F24-9E3F-25742714A2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C65C8506-FAB6-40A8-8407-8C5DA542FB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030" y="1600864"/>
            <a:ext cx="11152187" cy="55941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b="1" kern="1200" dirty="0" smtClean="0">
                <a:solidFill>
                  <a:srgbClr val="12284C"/>
                </a:solidFill>
                <a:latin typeface="Montserrat" pitchFamily="2" charset="0"/>
                <a:ea typeface="+mn-ea"/>
                <a:cs typeface="+mn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F8884AE-651D-4E52-926A-68C36ED38B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037" y="6146326"/>
            <a:ext cx="3476180" cy="5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4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10A4117-17E7-49B6-BA9A-2DE452971804}"/>
              </a:ext>
            </a:extLst>
          </p:cNvPr>
          <p:cNvSpPr/>
          <p:nvPr userDrawn="1"/>
        </p:nvSpPr>
        <p:spPr>
          <a:xfrm>
            <a:off x="0" y="0"/>
            <a:ext cx="12192000" cy="1126887"/>
          </a:xfrm>
          <a:prstGeom prst="rect">
            <a:avLst/>
          </a:prstGeom>
          <a:solidFill>
            <a:srgbClr val="12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5D4637-94B9-4E1C-B5D7-9FF93D492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19" b="103205"/>
          <a:stretch/>
        </p:blipFill>
        <p:spPr>
          <a:xfrm>
            <a:off x="-282" y="99335"/>
            <a:ext cx="12192000" cy="254490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8D8DA29-C6B6-4E67-A384-BEEFA5BBC247}"/>
              </a:ext>
            </a:extLst>
          </p:cNvPr>
          <p:cNvSpPr/>
          <p:nvPr userDrawn="1"/>
        </p:nvSpPr>
        <p:spPr>
          <a:xfrm rot="10800000">
            <a:off x="10940716" y="-1"/>
            <a:ext cx="1251002" cy="1126887"/>
          </a:xfrm>
          <a:prstGeom prst="rtTriangle">
            <a:avLst/>
          </a:prstGeom>
          <a:solidFill>
            <a:srgbClr val="FF9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3818BEE-CEB1-461F-B084-1D85E5C6D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956" y="2110257"/>
            <a:ext cx="5264874" cy="3544586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lang="en-US" sz="20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4">
            <a:extLst>
              <a:ext uri="{FF2B5EF4-FFF2-40B4-BE49-F238E27FC236}">
                <a16:creationId xmlns:a16="http://schemas.microsoft.com/office/drawing/2014/main" id="{E62CA259-0494-4530-83B2-741BC223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30" y="99336"/>
            <a:ext cx="10515600" cy="911317"/>
          </a:xfrm>
        </p:spPr>
        <p:txBody>
          <a:bodyPr/>
          <a:lstStyle>
            <a:lvl1pPr>
              <a:defRPr lang="en-US" sz="3600" kern="120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C94A3F-7D6F-4941-97F7-AB0C339E4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0170" y="2110257"/>
            <a:ext cx="5264874" cy="3544586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lang="en-US" sz="20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85909-4028-4E65-A0FD-B912BD77C0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1484313"/>
            <a:ext cx="5265738" cy="625475"/>
          </a:xfrm>
        </p:spPr>
        <p:txBody>
          <a:bodyPr>
            <a:normAutofit/>
          </a:bodyPr>
          <a:lstStyle>
            <a:lvl1pPr>
              <a:defRPr lang="en-US" sz="2400" b="1" kern="1200" dirty="0" smtClean="0">
                <a:solidFill>
                  <a:srgbClr val="12284C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F9740F-DE45-4239-8DAE-61C512D947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19306" y="1484312"/>
            <a:ext cx="5265738" cy="625475"/>
          </a:xfrm>
        </p:spPr>
        <p:txBody>
          <a:bodyPr>
            <a:normAutofit/>
          </a:bodyPr>
          <a:lstStyle>
            <a:lvl1pPr>
              <a:defRPr lang="en-US" sz="2400" b="1" kern="1200" dirty="0" smtClean="0">
                <a:solidFill>
                  <a:srgbClr val="12284C"/>
                </a:solidFill>
                <a:latin typeface="Montserrat" pitchFamily="2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EE12493-3468-4233-9A5D-F8F64EA9E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30" y="62361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rgbClr val="FF9015"/>
                </a:solidFill>
              </a:defRPr>
            </a:lvl1pPr>
          </a:lstStyle>
          <a:p>
            <a:fld id="{D5D8877C-D745-4F24-9E3F-25742714A2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7CB561DA-059C-43EE-8113-13511B7E1A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037" y="6146326"/>
            <a:ext cx="3476180" cy="5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3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826EB-FF32-4B1F-9CA7-3E9677F27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36273" y="1483812"/>
            <a:ext cx="5553604" cy="4385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992E4B-1C5F-4E8A-8DD3-179FFC23A077}"/>
              </a:ext>
            </a:extLst>
          </p:cNvPr>
          <p:cNvSpPr/>
          <p:nvPr userDrawn="1"/>
        </p:nvSpPr>
        <p:spPr>
          <a:xfrm>
            <a:off x="0" y="0"/>
            <a:ext cx="12192000" cy="1126887"/>
          </a:xfrm>
          <a:prstGeom prst="rect">
            <a:avLst/>
          </a:prstGeom>
          <a:solidFill>
            <a:srgbClr val="12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3A3367-D841-4D50-992A-91AFB6A42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19" b="103205"/>
          <a:stretch/>
        </p:blipFill>
        <p:spPr>
          <a:xfrm>
            <a:off x="0" y="0"/>
            <a:ext cx="12192000" cy="254490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8DAC2ED-534B-45B0-B48D-D8DFD221330A}"/>
              </a:ext>
            </a:extLst>
          </p:cNvPr>
          <p:cNvSpPr/>
          <p:nvPr userDrawn="1"/>
        </p:nvSpPr>
        <p:spPr>
          <a:xfrm rot="10800000">
            <a:off x="10940716" y="-1"/>
            <a:ext cx="1251002" cy="1126887"/>
          </a:xfrm>
          <a:prstGeom prst="rtTriangle">
            <a:avLst/>
          </a:prstGeom>
          <a:solidFill>
            <a:srgbClr val="FF9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D1E1D7F-8FC6-4BD3-B82B-D87B5AE237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293" y="2043232"/>
            <a:ext cx="4349899" cy="3825756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lang="en-US" sz="20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233EFD11-D8DB-4FA5-BF41-23D7AA62B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293" y="1483813"/>
            <a:ext cx="4349899" cy="55941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b="1" kern="1200" dirty="0" smtClean="0">
                <a:solidFill>
                  <a:srgbClr val="12284C"/>
                </a:solidFill>
                <a:latin typeface="Montserrat" pitchFamily="2" charset="0"/>
                <a:ea typeface="+mn-ea"/>
                <a:cs typeface="+mn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5938B-D6BB-49B2-9354-DA28E553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-1"/>
            <a:ext cx="10935285" cy="1126888"/>
          </a:xfrm>
        </p:spPr>
        <p:txBody>
          <a:bodyPr/>
          <a:lstStyle>
            <a:lvl1pPr>
              <a:defRPr lang="en-US" sz="3600" kern="1200" smtClean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CB7D8B2-876D-49B7-A787-282CC9A4D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30" y="62361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rgbClr val="FF9015"/>
                </a:solidFill>
              </a:defRPr>
            </a:lvl1pPr>
          </a:lstStyle>
          <a:p>
            <a:fld id="{D5D8877C-D745-4F24-9E3F-25742714A2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F257A4E3-915F-4273-AD46-361EFC69F2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037" y="6146326"/>
            <a:ext cx="3476180" cy="5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7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CF020-9E3F-4A24-B411-D4CFC1B8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7D6F1-6DB2-4048-BA5C-F14282689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241C0-3BBA-4571-84F8-0A50E0C9C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5FE42-6564-4BCC-8D08-BF971714BA12}" type="datetime1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6ADCA-7F58-47DE-99C6-01D9F672F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AA2FF-82E1-4BB3-9FAE-52836ACB2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2284C"/>
                </a:solidFill>
              </a:defRPr>
            </a:lvl1pPr>
          </a:lstStyle>
          <a:p>
            <a:fld id="{D3627FBC-3A60-4FA5-8176-7AB149DD9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4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talentboard.org/benchmark-research/cande-research-reports/" TargetMode="External"/><Relationship Id="rId2" Type="http://schemas.openxmlformats.org/officeDocument/2006/relationships/hyperlink" Target="https://www.burningglassinstitute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mazon.com/Nine-Lies-about-Work-Freethinking/dp/163369630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393B-4E7F-4FE4-9C14-D69FC36A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SHRM – Berks County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7BB8B-CADB-411B-AA86-031AE89DD1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Talent Acquisition and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6B73D-791D-4AB7-8706-E34FC4284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30" y="6236154"/>
            <a:ext cx="2743200" cy="365125"/>
          </a:xfrm>
        </p:spPr>
        <p:txBody>
          <a:bodyPr/>
          <a:lstStyle/>
          <a:p>
            <a:fld id="{D5D8877C-D745-4F24-9E3F-25742714A21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9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F7D4-1C13-483D-83C8-13A412D7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Talent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9350C-8058-4307-985A-76CF6642F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Attracting Talent in today’s reality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89F6F-8023-468D-B036-F52021BDB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6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0BE4F-A1F9-4889-8846-C9E845B7B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030" y="2152730"/>
            <a:ext cx="10020385" cy="3824036"/>
          </a:xfrm>
        </p:spPr>
        <p:txBody>
          <a:bodyPr/>
          <a:lstStyle/>
          <a:p>
            <a:pPr marL="228600" indent="-228600"/>
            <a:r>
              <a:rPr lang="en-US" b="1" dirty="0">
                <a:solidFill>
                  <a:srgbClr val="12284C"/>
                </a:solidFill>
                <a:latin typeface="Montserrat" pitchFamily="2" charset="0"/>
              </a:rPr>
              <a:t>Start with the BASICS – Total Rewards</a:t>
            </a:r>
          </a:p>
          <a:p>
            <a:pPr lvl="1"/>
            <a:r>
              <a:rPr lang="en-US" sz="1800" dirty="0">
                <a:latin typeface="Montserrat" panose="00000500000000000000" pitchFamily="2" charset="0"/>
              </a:rPr>
              <a:t>Market-Validated Base Pay Structure</a:t>
            </a:r>
          </a:p>
          <a:p>
            <a:pPr lvl="1"/>
            <a:r>
              <a:rPr lang="en-US" sz="1800" dirty="0">
                <a:latin typeface="Montserrat" panose="00000500000000000000" pitchFamily="2" charset="0"/>
              </a:rPr>
              <a:t>Performance-Based Incentive Structure</a:t>
            </a:r>
          </a:p>
          <a:p>
            <a:pPr lvl="1"/>
            <a:r>
              <a:rPr lang="en-US" sz="1800" dirty="0">
                <a:latin typeface="Montserrat" panose="00000500000000000000" pitchFamily="2" charset="0"/>
              </a:rPr>
              <a:t>Fair and Clear Wage Administration Process (progression, promotions, transfers, etc..)</a:t>
            </a:r>
          </a:p>
          <a:p>
            <a:pPr lvl="1"/>
            <a:r>
              <a:rPr lang="en-US" sz="1800" dirty="0">
                <a:latin typeface="Montserrat" panose="00000500000000000000" pitchFamily="2" charset="0"/>
              </a:rPr>
              <a:t>Benefits</a:t>
            </a:r>
          </a:p>
          <a:p>
            <a:pPr lvl="2"/>
            <a:r>
              <a:rPr lang="en-US" sz="1800" dirty="0">
                <a:latin typeface="Montserrat" panose="00000500000000000000" pitchFamily="2" charset="0"/>
              </a:rPr>
              <a:t>Health and Welfare</a:t>
            </a:r>
          </a:p>
          <a:p>
            <a:pPr lvl="2"/>
            <a:r>
              <a:rPr lang="en-US" sz="1800" dirty="0">
                <a:latin typeface="Montserrat" panose="00000500000000000000" pitchFamily="2" charset="0"/>
              </a:rPr>
              <a:t>Retirement – minimum 3% company contribution</a:t>
            </a:r>
          </a:p>
          <a:p>
            <a:pPr lvl="2"/>
            <a:r>
              <a:rPr lang="en-US" sz="1800" dirty="0">
                <a:latin typeface="Montserrat" panose="00000500000000000000" pitchFamily="2" charset="0"/>
              </a:rPr>
              <a:t>Student Loan 401K matching (Secure Act 2.0)</a:t>
            </a:r>
          </a:p>
          <a:p>
            <a:pPr lvl="2">
              <a:spcAft>
                <a:spcPts val="800"/>
              </a:spcAft>
            </a:pPr>
            <a:r>
              <a:rPr lang="en-US" sz="1800" dirty="0">
                <a:latin typeface="Montserrat" panose="00000500000000000000" pitchFamily="2" charset="0"/>
              </a:rPr>
              <a:t>Time-Off benefits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Strategy - Attraction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CD138-ED3F-40A9-AF8B-BCBE35024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Talent Attraction TIPS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53284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0BE4F-A1F9-4889-8846-C9E845B7B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030" y="2152730"/>
            <a:ext cx="4843770" cy="3824036"/>
          </a:xfrm>
        </p:spPr>
        <p:txBody>
          <a:bodyPr/>
          <a:lstStyle/>
          <a:p>
            <a:pPr marL="228600" indent="-228600"/>
            <a:r>
              <a:rPr lang="en-US" sz="2200" b="1" dirty="0">
                <a:solidFill>
                  <a:srgbClr val="12284C"/>
                </a:solidFill>
                <a:latin typeface="Montserrat" pitchFamily="2" charset="0"/>
              </a:rPr>
              <a:t>Build a compelling and genuine message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Recruiting = Sales/Marketing</a:t>
            </a:r>
          </a:p>
          <a:p>
            <a:pPr marL="0" indent="0">
              <a:buNone/>
            </a:pPr>
            <a:endParaRPr lang="en-US" sz="2200" b="1" dirty="0">
              <a:solidFill>
                <a:srgbClr val="12284C"/>
              </a:solidFill>
              <a:latin typeface="Montserrat" pitchFamily="2" charset="0"/>
            </a:endParaRPr>
          </a:p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Strategy - Attraction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CD138-ED3F-40A9-AF8B-BCBE35024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Talent Attraction TIPS</a:t>
            </a:r>
            <a:endParaRPr lang="en-US" sz="1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5A5C8-4CE9-5144-757F-4DF9D9AD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97" y="1600864"/>
            <a:ext cx="5239996" cy="37444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777C89-F77B-47DD-226F-265F06B0F20C}"/>
              </a:ext>
            </a:extLst>
          </p:cNvPr>
          <p:cNvSpPr/>
          <p:nvPr/>
        </p:nvSpPr>
        <p:spPr>
          <a:xfrm rot="21217650">
            <a:off x="971659" y="3829501"/>
            <a:ext cx="3340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WHY YOU?</a:t>
            </a:r>
          </a:p>
        </p:txBody>
      </p:sp>
    </p:spTree>
    <p:extLst>
      <p:ext uri="{BB962C8B-B14F-4D97-AF65-F5344CB8AC3E}">
        <p14:creationId xmlns:p14="http://schemas.microsoft.com/office/powerpoint/2010/main" val="316935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0BE4F-A1F9-4889-8846-C9E845B7B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030" y="2152730"/>
            <a:ext cx="6696071" cy="3824036"/>
          </a:xfrm>
        </p:spPr>
        <p:txBody>
          <a:bodyPr>
            <a:normAutofit/>
          </a:bodyPr>
          <a:lstStyle/>
          <a:p>
            <a:pPr marL="228600" indent="-228600"/>
            <a:r>
              <a:rPr lang="en-US" b="1" dirty="0">
                <a:solidFill>
                  <a:srgbClr val="12284C"/>
                </a:solidFill>
                <a:latin typeface="Montserrat" pitchFamily="2" charset="0"/>
              </a:rPr>
              <a:t>Workforce Planning – (Annual)</a:t>
            </a:r>
          </a:p>
          <a:p>
            <a:pPr lvl="1"/>
            <a:r>
              <a:rPr lang="en-US" sz="1800" b="1" i="0" dirty="0">
                <a:solidFill>
                  <a:srgbClr val="16181A"/>
                </a:solidFill>
                <a:effectLst/>
                <a:latin typeface="Montserrat" panose="00000500000000000000" pitchFamily="2" charset="0"/>
              </a:rPr>
              <a:t>Demand Planning</a:t>
            </a:r>
            <a:r>
              <a:rPr lang="en-US" sz="1800" b="0" i="0" dirty="0">
                <a:solidFill>
                  <a:srgbClr val="16181A"/>
                </a:solidFill>
                <a:effectLst/>
                <a:latin typeface="Montserrat" panose="00000500000000000000" pitchFamily="2" charset="0"/>
              </a:rPr>
              <a:t> –Accurate business forecasts to determine your workforce’s future number, structure, and composition.</a:t>
            </a:r>
          </a:p>
          <a:p>
            <a:pPr lvl="1"/>
            <a:r>
              <a:rPr lang="en-US" sz="1800" b="1" i="0" dirty="0">
                <a:solidFill>
                  <a:srgbClr val="16181A"/>
                </a:solidFill>
                <a:effectLst/>
                <a:latin typeface="Montserrat" panose="00000500000000000000" pitchFamily="2" charset="0"/>
              </a:rPr>
              <a:t>Internal Supply</a:t>
            </a:r>
            <a:r>
              <a:rPr lang="en-US" sz="1800" b="0" i="0" dirty="0">
                <a:solidFill>
                  <a:srgbClr val="16181A"/>
                </a:solidFill>
                <a:effectLst/>
                <a:latin typeface="Montserrat" panose="00000500000000000000" pitchFamily="2" charset="0"/>
              </a:rPr>
              <a:t> – Accurate talent evaluations, an understanding of the expected employee turnover rate (retirements, resignations, etc.), and the design of training and professional development programs</a:t>
            </a:r>
          </a:p>
          <a:p>
            <a:pPr lvl="1"/>
            <a:r>
              <a:rPr lang="en-US" sz="1800" b="1" dirty="0">
                <a:solidFill>
                  <a:srgbClr val="16181A"/>
                </a:solidFill>
                <a:latin typeface="Montserrat" panose="00000500000000000000" pitchFamily="2" charset="0"/>
              </a:rPr>
              <a:t>Gap Analysis – </a:t>
            </a:r>
            <a:r>
              <a:rPr lang="en-US" sz="1800" dirty="0">
                <a:solidFill>
                  <a:srgbClr val="16181A"/>
                </a:solidFill>
                <a:latin typeface="Montserrat" panose="00000500000000000000" pitchFamily="2" charset="0"/>
              </a:rPr>
              <a:t>Identifying the gaps and making plans to close them through recruitment, redeployment, and training.</a:t>
            </a:r>
          </a:p>
          <a:p>
            <a:pPr lvl="2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Strategy - Attraction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CD138-ED3F-40A9-AF8B-BCBE35024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Talent Attraction TIPS</a:t>
            </a:r>
            <a:endParaRPr lang="en-US" sz="1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64C9C-A223-CB11-5921-5E3FD6BA2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674" y="1596921"/>
            <a:ext cx="3647629" cy="273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1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0BE4F-A1F9-4889-8846-C9E845B7B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Strategy - Attraction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8603A9-6F64-59E6-631F-F3159FD790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4360" y="1974918"/>
            <a:ext cx="5466241" cy="625475"/>
          </a:xfrm>
        </p:spPr>
        <p:txBody>
          <a:bodyPr>
            <a:normAutofit/>
          </a:bodyPr>
          <a:lstStyle/>
          <a:p>
            <a:r>
              <a:rPr lang="en-US" dirty="0"/>
              <a:t>Engage Employees:  50%+ Goal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D4D1696-DBB2-0B94-85AB-595D40316C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2991" y="1474958"/>
            <a:ext cx="5265738" cy="39080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Traditional Designs Don’t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Montserrat" panose="00000500000000000000" pitchFamily="2" charset="0"/>
              </a:rPr>
              <a:t>  </a:t>
            </a:r>
            <a:r>
              <a:rPr lang="en-US" sz="1700" dirty="0">
                <a:latin typeface="Montserrat" panose="00000500000000000000" pitchFamily="2" charset="0"/>
              </a:rPr>
              <a:t>Pay $X if we hire someone you refer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anose="00000500000000000000" pitchFamily="2" charset="0"/>
              </a:rPr>
              <a:t>  Payment after 90/180/365 days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anose="00000500000000000000" pitchFamily="2" charset="0"/>
              </a:rPr>
              <a:t>  No clear method for referring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b="0" dirty="0">
                <a:latin typeface="Montserrat" panose="00000500000000000000" pitchFamily="2" charset="0"/>
              </a:rPr>
              <a:t>  Not equipped with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anose="00000500000000000000" pitchFamily="2" charset="0"/>
              </a:rPr>
              <a:t>  Not top of mind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anose="00000500000000000000" pitchFamily="2" charset="0"/>
              </a:rPr>
              <a:t>  Shows up in a paycheck (if HR remembers)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latin typeface="Montserrat" panose="00000500000000000000" pitchFamily="2" charset="0"/>
              </a:rPr>
              <a:t>  Don’t know what you’re looking for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700" b="0" dirty="0">
              <a:latin typeface="Montserrat" panose="00000500000000000000" pitchFamily="2" charset="0"/>
            </a:endParaRPr>
          </a:p>
          <a:p>
            <a:pPr lvl="1"/>
            <a:r>
              <a:rPr lang="en-US" sz="1700" i="1" dirty="0">
                <a:latin typeface="Montserrat" panose="00000500000000000000" pitchFamily="2" charset="0"/>
              </a:rPr>
              <a:t>Would you run a sales/marketing campaign this way???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235FFD-F436-196C-5043-8CB257FAC41D}"/>
              </a:ext>
            </a:extLst>
          </p:cNvPr>
          <p:cNvSpPr/>
          <p:nvPr/>
        </p:nvSpPr>
        <p:spPr>
          <a:xfrm>
            <a:off x="1044960" y="2904357"/>
            <a:ext cx="280397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UNABLE?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364A9-F8AD-9E1C-9886-5C09002B4B3D}"/>
              </a:ext>
            </a:extLst>
          </p:cNvPr>
          <p:cNvSpPr/>
          <p:nvPr/>
        </p:nvSpPr>
        <p:spPr>
          <a:xfrm>
            <a:off x="643093" y="3876764"/>
            <a:ext cx="3829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UNWILLING?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09465D-4917-6BC9-201C-5469DA3B3019}"/>
              </a:ext>
            </a:extLst>
          </p:cNvPr>
          <p:cNvSpPr txBox="1">
            <a:spLocks/>
          </p:cNvSpPr>
          <p:nvPr/>
        </p:nvSpPr>
        <p:spPr>
          <a:xfrm>
            <a:off x="312916" y="1468888"/>
            <a:ext cx="11152187" cy="55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lang="en-US" sz="20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1800" kern="1200" dirty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12284C"/>
                </a:solidFill>
                <a:latin typeface="Montserrat" pitchFamily="2" charset="0"/>
              </a:rPr>
              <a:t>Talent Attraction TIPS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B2900F-6A6A-0DC9-A6AB-25B42F781463}"/>
              </a:ext>
            </a:extLst>
          </p:cNvPr>
          <p:cNvSpPr txBox="1"/>
          <p:nvPr/>
        </p:nvSpPr>
        <p:spPr>
          <a:xfrm>
            <a:off x="752030" y="5212935"/>
            <a:ext cx="49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tserrat" panose="00000500000000000000" pitchFamily="2" charset="0"/>
              </a:rPr>
              <a:t>Don’t forget to nurture the boomerangs!</a:t>
            </a:r>
          </a:p>
        </p:txBody>
      </p:sp>
    </p:spTree>
    <p:extLst>
      <p:ext uri="{BB962C8B-B14F-4D97-AF65-F5344CB8AC3E}">
        <p14:creationId xmlns:p14="http://schemas.microsoft.com/office/powerpoint/2010/main" val="57649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0BE4F-A1F9-4889-8846-C9E845B7B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66974"/>
            <a:ext cx="5264874" cy="35445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Talent Strategy - Attraction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09465D-4917-6BC9-201C-5469DA3B3019}"/>
              </a:ext>
            </a:extLst>
          </p:cNvPr>
          <p:cNvSpPr txBox="1">
            <a:spLocks/>
          </p:cNvSpPr>
          <p:nvPr/>
        </p:nvSpPr>
        <p:spPr>
          <a:xfrm>
            <a:off x="299137" y="1394854"/>
            <a:ext cx="11152187" cy="55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lang="en-US" sz="20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1800" kern="1200" dirty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12284C"/>
                </a:solidFill>
                <a:latin typeface="Montserrat" pitchFamily="2" charset="0"/>
              </a:rPr>
              <a:t>Talent Attraction TIPS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7DB3839-76CD-15B7-C5F7-A67FAAC56CD1}"/>
              </a:ext>
            </a:extLst>
          </p:cNvPr>
          <p:cNvSpPr txBox="1">
            <a:spLocks/>
          </p:cNvSpPr>
          <p:nvPr/>
        </p:nvSpPr>
        <p:spPr>
          <a:xfrm>
            <a:off x="492414" y="1954273"/>
            <a:ext cx="10020385" cy="382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lang="en-US" sz="20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lang="en-US" sz="1800" kern="1200" dirty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b="1" dirty="0">
                <a:solidFill>
                  <a:srgbClr val="12284C"/>
                </a:solidFill>
                <a:latin typeface="Montserrat" pitchFamily="2" charset="0"/>
              </a:rPr>
              <a:t>Build Relationships / Feet on the ground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Schools (High school, College)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Trade Associations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Community Organizations (i.e. BLWDC, Teen Challenge, Berks Encore)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24/7/365</a:t>
            </a:r>
          </a:p>
          <a:p>
            <a:pPr marL="228600" indent="-228600"/>
            <a:r>
              <a:rPr lang="en-US" b="1" dirty="0">
                <a:solidFill>
                  <a:srgbClr val="12284C"/>
                </a:solidFill>
                <a:latin typeface="Montserrat" pitchFamily="2" charset="0"/>
              </a:rPr>
              <a:t>Invest in a recruiting technology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INDEED only isn’t good enough (GFJ) (LinkedIn Recruiter)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Get an ATS to manage reach, efficiency, compliance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Candidate Relationship Management Systems (CRM)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HR Analytics</a:t>
            </a:r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6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0BE4F-A1F9-4889-8846-C9E845B7B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235" y="2981992"/>
            <a:ext cx="2604995" cy="3544586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Montserrat" panose="00000500000000000000" pitchFamily="2" charset="0"/>
              </a:rPr>
              <a:t>Talent Board -2022Candidate Experience Awards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Strategy  - Attraction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09465D-4917-6BC9-201C-5469DA3B3019}"/>
              </a:ext>
            </a:extLst>
          </p:cNvPr>
          <p:cNvSpPr txBox="1">
            <a:spLocks/>
          </p:cNvSpPr>
          <p:nvPr/>
        </p:nvSpPr>
        <p:spPr>
          <a:xfrm>
            <a:off x="299137" y="1394854"/>
            <a:ext cx="11152187" cy="559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0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en-US" sz="1800" kern="1200" dirty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12284C"/>
                </a:solidFill>
                <a:latin typeface="Montserrat" pitchFamily="2" charset="0"/>
              </a:rPr>
              <a:t>Talent Attraction TIPS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7DB3839-76CD-15B7-C5F7-A67FAAC56CD1}"/>
              </a:ext>
            </a:extLst>
          </p:cNvPr>
          <p:cNvSpPr txBox="1">
            <a:spLocks/>
          </p:cNvSpPr>
          <p:nvPr/>
        </p:nvSpPr>
        <p:spPr>
          <a:xfrm>
            <a:off x="414029" y="1943634"/>
            <a:ext cx="2604995" cy="119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0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en-US" sz="1800" kern="1200" dirty="0">
                <a:solidFill>
                  <a:srgbClr val="7373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2200" b="1" dirty="0">
                <a:solidFill>
                  <a:srgbClr val="12284C"/>
                </a:solidFill>
                <a:latin typeface="Montserrat" pitchFamily="2" charset="0"/>
              </a:rPr>
              <a:t>Design a “Candidate </a:t>
            </a:r>
            <a:r>
              <a:rPr lang="en-US" sz="2400" b="1" dirty="0">
                <a:solidFill>
                  <a:srgbClr val="12284C"/>
                </a:solidFill>
                <a:latin typeface="Montserrat" pitchFamily="2" charset="0"/>
              </a:rPr>
              <a:t>Experience</a:t>
            </a:r>
            <a:r>
              <a:rPr lang="en-US" sz="2200" b="1" dirty="0">
                <a:solidFill>
                  <a:srgbClr val="12284C"/>
                </a:solidFill>
                <a:latin typeface="Montserrat" pitchFamily="2" charset="0"/>
              </a:rPr>
              <a:t>”</a:t>
            </a:r>
          </a:p>
          <a:p>
            <a:pPr marL="228600" indent="-228600"/>
            <a:endParaRPr lang="en-US" sz="2200" b="1" dirty="0">
              <a:solidFill>
                <a:srgbClr val="12284C"/>
              </a:solidFill>
              <a:latin typeface="Montserrat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B829BA-BC45-ABA7-9856-8229E0592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230" y="1835253"/>
            <a:ext cx="7772400" cy="41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3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F7D4-1C13-483D-83C8-13A412D7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Talent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9350C-8058-4307-985A-76CF6642F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Keeping Talent in today’s reality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89F6F-8023-468D-B036-F52021BDB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93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0BE4F-A1F9-4889-8846-C9E845B7B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030" y="2152730"/>
            <a:ext cx="10020385" cy="3824036"/>
          </a:xfrm>
        </p:spPr>
        <p:txBody>
          <a:bodyPr/>
          <a:lstStyle/>
          <a:p>
            <a:pPr marL="228600" indent="-228600"/>
            <a:r>
              <a:rPr lang="en-US" sz="2400" b="1" dirty="0">
                <a:solidFill>
                  <a:srgbClr val="12284C"/>
                </a:solidFill>
                <a:latin typeface="Montserrat" pitchFamily="2" charset="0"/>
              </a:rPr>
              <a:t>Listening Posts to understand expectations vs experience and collaboratively close gaps</a:t>
            </a:r>
          </a:p>
          <a:p>
            <a:pPr marL="228600" indent="-228600"/>
            <a:endParaRPr lang="en-US" sz="2400" b="1" dirty="0">
              <a:solidFill>
                <a:srgbClr val="12284C"/>
              </a:solidFill>
              <a:latin typeface="Montserrat" pitchFamily="2" charset="0"/>
            </a:endParaRP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New Employee Interviews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Annual / Pulse surveys 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Stay interviews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Focus Groups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Strategy -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CD138-ED3F-40A9-AF8B-BCBE35024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Talent Retention TIPS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287757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0BE4F-A1F9-4889-8846-C9E845B7B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955" y="2110257"/>
            <a:ext cx="4993749" cy="2025907"/>
          </a:xfrm>
        </p:spPr>
        <p:txBody>
          <a:bodyPr>
            <a:normAutofit fontScale="92500" lnSpcReduction="20000"/>
          </a:bodyPr>
          <a:lstStyle/>
          <a:p>
            <a:pPr marL="228600" indent="-228600"/>
            <a:r>
              <a:rPr lang="en-US" sz="19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am really enthusiastic about the mission of my company</a:t>
            </a:r>
          </a:p>
          <a:p>
            <a:pPr marL="228600" indent="-228600"/>
            <a:r>
              <a:rPr lang="en-US" sz="19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my team, I am surrounded by people who share my values</a:t>
            </a:r>
          </a:p>
          <a:p>
            <a:pPr marL="228600" indent="-228600"/>
            <a:r>
              <a:rPr lang="en-US" sz="19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have the chance to use my strengths every day at work</a:t>
            </a:r>
          </a:p>
          <a:p>
            <a:pPr marL="228600" indent="-228600"/>
            <a:r>
              <a:rPr lang="en-US" sz="19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know my excellent work will be appreciated</a:t>
            </a:r>
            <a:endParaRPr lang="en-US" sz="1900" dirty="0">
              <a:solidFill>
                <a:srgbClr val="12284C"/>
              </a:solidFill>
              <a:latin typeface="Montserrat" pitchFamily="2" charset="0"/>
            </a:endParaRPr>
          </a:p>
          <a:p>
            <a:pPr marL="400050" lvl="1" indent="0">
              <a:buNone/>
            </a:pPr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marL="857250" lvl="2" indent="0">
              <a:buNone/>
            </a:pPr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marL="914400" lvl="2" indent="0">
              <a:buNone/>
            </a:pPr>
            <a:endParaRPr lang="en-US" sz="2000" dirty="0"/>
          </a:p>
          <a:p>
            <a:pPr lvl="2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Talent Strategy - Retention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CD138-ED3F-40A9-AF8B-BCBE35024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 teammates have my back</a:t>
            </a:r>
          </a:p>
          <a:p>
            <a:r>
              <a:rPr lang="en-US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have great confidence in my company’s future</a:t>
            </a:r>
          </a:p>
          <a:p>
            <a:r>
              <a:rPr lang="en-US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my work, I am always challenged to grow</a:t>
            </a:r>
          </a:p>
          <a:p>
            <a:r>
              <a:rPr lang="en-US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 work, I clearly understand what is expected of me</a:t>
            </a:r>
            <a:endParaRPr lang="en-US" sz="1800" b="0" dirty="0">
              <a:latin typeface="Montserrat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F2CA25-B4B3-328E-6582-892D4FA97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Master 4 WE 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394F3A-7378-829C-6FAE-862086B37E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Master 4 ME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833D60-A259-E837-69D9-8D30CDC2E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879" y="3539726"/>
            <a:ext cx="1874859" cy="28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5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F7D4-1C13-483D-83C8-13A412D7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Talent Acquisition &amp; Retention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9350C-8058-4307-985A-76CF6642F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Current Reality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89F6F-8023-468D-B036-F52021BDB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06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115DFA-2769-CB23-1174-23D44EFC9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People care about which company they work for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best plan wins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best companies cascade 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best people are well rounded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People need feedback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People can reliably rate other people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People have potential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Work-Life balance matters most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Leadership is a thing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8261B8-16C0-872D-08DB-79A9726B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Strategy - Retention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77E8A-7C8A-FFBF-A5A1-D7C3F7763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People care which team they are on and who they work for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best intelligence wins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best companies cascade meaning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best people are spiky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People need attention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People can reliably rate their own experience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People have momentum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Love-in-work matters most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 follow spikes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98E8AB-C5F5-9651-1AA1-158811AFD4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Nine Lies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3343A-EAF5-A3EE-6C05-8227B297076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Nine Truths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A84C6-9E32-B9B6-FC22-CE6C88DA8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70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Strategy -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2ED42D-4FCE-6D98-1916-BF4E8BD0A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71" y="1399660"/>
            <a:ext cx="4673704" cy="5458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53487-261F-D11F-960B-4BE6C3CC8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91" y="1341163"/>
            <a:ext cx="4435579" cy="54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72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0BE4F-A1F9-4889-8846-C9E845B7B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030" y="2152730"/>
            <a:ext cx="10020385" cy="4154066"/>
          </a:xfrm>
        </p:spPr>
        <p:txBody>
          <a:bodyPr>
            <a:normAutofit fontScale="92500" lnSpcReduction="20000"/>
          </a:bodyPr>
          <a:lstStyle/>
          <a:p>
            <a:pPr marL="228600" indent="-228600"/>
            <a:r>
              <a:rPr lang="en-US" sz="2200" b="1" dirty="0">
                <a:solidFill>
                  <a:srgbClr val="12284C"/>
                </a:solidFill>
                <a:latin typeface="Montserrat" pitchFamily="2" charset="0"/>
              </a:rPr>
              <a:t>Manager training (70/20/10)</a:t>
            </a:r>
          </a:p>
          <a:p>
            <a:pPr marL="628650" lvl="1"/>
            <a:r>
              <a:rPr lang="en-US" sz="1900" dirty="0">
                <a:solidFill>
                  <a:srgbClr val="12284C"/>
                </a:solidFill>
                <a:latin typeface="Montserrat" pitchFamily="2" charset="0"/>
              </a:rPr>
              <a:t>Managers must own turnover and engagement like any other business issue</a:t>
            </a:r>
          </a:p>
          <a:p>
            <a:pPr marL="628650" lvl="1"/>
            <a:r>
              <a:rPr lang="en-US" sz="1900" dirty="0">
                <a:solidFill>
                  <a:srgbClr val="12284C"/>
                </a:solidFill>
                <a:latin typeface="Montserrat" pitchFamily="2" charset="0"/>
              </a:rPr>
              <a:t>First time managers have a high failure rate (promote the best operator)</a:t>
            </a:r>
          </a:p>
          <a:p>
            <a:pPr marL="628650" lvl="1"/>
            <a:r>
              <a:rPr lang="en-US" sz="1900" dirty="0">
                <a:solidFill>
                  <a:srgbClr val="12284C"/>
                </a:solidFill>
                <a:latin typeface="Montserrat" pitchFamily="2" charset="0"/>
              </a:rPr>
              <a:t>Effective team building</a:t>
            </a:r>
          </a:p>
          <a:p>
            <a:pPr marL="1085850" lvl="2"/>
            <a:r>
              <a:rPr lang="en-US" sz="1900" dirty="0">
                <a:solidFill>
                  <a:srgbClr val="12284C"/>
                </a:solidFill>
                <a:latin typeface="Montserrat" pitchFamily="2" charset="0"/>
              </a:rPr>
              <a:t>People join the company, but stay based on the team/boss</a:t>
            </a:r>
          </a:p>
          <a:p>
            <a:pPr marL="1085850" lvl="2"/>
            <a:r>
              <a:rPr lang="en-US" sz="1900" dirty="0">
                <a:solidFill>
                  <a:srgbClr val="12284C"/>
                </a:solidFill>
                <a:latin typeface="Montserrat" pitchFamily="2" charset="0"/>
              </a:rPr>
              <a:t>The employee experience is local</a:t>
            </a:r>
          </a:p>
          <a:p>
            <a:pPr marL="628650" lvl="1"/>
            <a:r>
              <a:rPr lang="en-US" sz="1900" dirty="0">
                <a:solidFill>
                  <a:srgbClr val="12284C"/>
                </a:solidFill>
                <a:latin typeface="Montserrat" pitchFamily="2" charset="0"/>
              </a:rPr>
              <a:t>Managers must be equipped with tools to:</a:t>
            </a:r>
          </a:p>
          <a:p>
            <a:pPr marL="1085850" lvl="2"/>
            <a:r>
              <a:rPr lang="en-US" sz="1900" dirty="0">
                <a:solidFill>
                  <a:srgbClr val="12284C"/>
                </a:solidFill>
                <a:latin typeface="Montserrat" pitchFamily="2" charset="0"/>
              </a:rPr>
              <a:t>Build trust and rapport</a:t>
            </a:r>
          </a:p>
          <a:p>
            <a:pPr marL="1085850" lvl="2"/>
            <a:r>
              <a:rPr lang="en-US" sz="1900" dirty="0">
                <a:solidFill>
                  <a:srgbClr val="12284C"/>
                </a:solidFill>
                <a:latin typeface="Montserrat" pitchFamily="2" charset="0"/>
              </a:rPr>
              <a:t>Set clear priorities</a:t>
            </a:r>
          </a:p>
          <a:p>
            <a:pPr marL="1085850" lvl="2"/>
            <a:r>
              <a:rPr lang="en-US" sz="1900" dirty="0">
                <a:solidFill>
                  <a:srgbClr val="12284C"/>
                </a:solidFill>
                <a:latin typeface="Montserrat" pitchFamily="2" charset="0"/>
              </a:rPr>
              <a:t>Manage performance</a:t>
            </a:r>
          </a:p>
          <a:p>
            <a:pPr marL="1085850" lvl="2"/>
            <a:r>
              <a:rPr lang="en-US" sz="1900" dirty="0">
                <a:solidFill>
                  <a:srgbClr val="12284C"/>
                </a:solidFill>
                <a:latin typeface="Montserrat" pitchFamily="2" charset="0"/>
              </a:rPr>
              <a:t>Raise the bar</a:t>
            </a:r>
          </a:p>
          <a:p>
            <a:pPr marL="1085850" lvl="2"/>
            <a:r>
              <a:rPr lang="en-US" sz="1900" dirty="0">
                <a:solidFill>
                  <a:srgbClr val="12284C"/>
                </a:solidFill>
                <a:latin typeface="Montserrat" pitchFamily="2" charset="0"/>
              </a:rPr>
              <a:t>Push work down</a:t>
            </a:r>
          </a:p>
          <a:p>
            <a:pPr marL="228600" indent="-228600"/>
            <a:r>
              <a:rPr lang="en-US" b="1" dirty="0">
                <a:solidFill>
                  <a:srgbClr val="12284C"/>
                </a:solidFill>
                <a:latin typeface="Montserrat" pitchFamily="2" charset="0"/>
              </a:rPr>
              <a:t>Weekly Check-In between manager/employee</a:t>
            </a:r>
          </a:p>
          <a:p>
            <a:pPr marL="628650" lvl="1"/>
            <a:r>
              <a:rPr lang="en-US" sz="1900" dirty="0">
                <a:solidFill>
                  <a:srgbClr val="12284C"/>
                </a:solidFill>
                <a:latin typeface="Montserrat" pitchFamily="2" charset="0"/>
              </a:rPr>
              <a:t>What are your priorities this week?</a:t>
            </a:r>
          </a:p>
          <a:p>
            <a:pPr marL="628650" lvl="1"/>
            <a:r>
              <a:rPr lang="en-US" sz="1900" dirty="0">
                <a:solidFill>
                  <a:srgbClr val="12284C"/>
                </a:solidFill>
                <a:latin typeface="Montserrat" pitchFamily="2" charset="0"/>
              </a:rPr>
              <a:t>How can I support you?</a:t>
            </a:r>
          </a:p>
          <a:p>
            <a:pPr marL="228600"/>
            <a:endParaRPr lang="en-US" sz="2200" dirty="0">
              <a:solidFill>
                <a:srgbClr val="12284C"/>
              </a:solidFill>
              <a:latin typeface="Montserrat" pitchFamily="2" charset="0"/>
            </a:endParaRPr>
          </a:p>
          <a:p>
            <a:pPr marL="1085850" lvl="2"/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Strategy -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CD138-ED3F-40A9-AF8B-BCBE35024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Talent Retention TIPS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398723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0BE4F-A1F9-4889-8846-C9E845B7B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030" y="2152730"/>
            <a:ext cx="10020385" cy="4154066"/>
          </a:xfrm>
        </p:spPr>
        <p:txBody>
          <a:bodyPr>
            <a:normAutofit/>
          </a:bodyPr>
          <a:lstStyle/>
          <a:p>
            <a:pPr marL="228600"/>
            <a:r>
              <a:rPr lang="en-US" b="1" dirty="0">
                <a:solidFill>
                  <a:srgbClr val="12284C"/>
                </a:solidFill>
                <a:latin typeface="Montserrat" pitchFamily="2" charset="0"/>
              </a:rPr>
              <a:t>Goal Setting</a:t>
            </a:r>
          </a:p>
          <a:p>
            <a:pPr marL="628650" lvl="1"/>
            <a:r>
              <a:rPr lang="en-US" dirty="0">
                <a:solidFill>
                  <a:srgbClr val="12284C"/>
                </a:solidFill>
                <a:latin typeface="Montserrat" pitchFamily="2" charset="0"/>
              </a:rPr>
              <a:t>Cascading directives that dictate what I “must do” don’t inspire </a:t>
            </a:r>
            <a:r>
              <a:rPr lang="en-US" dirty="0" err="1">
                <a:solidFill>
                  <a:srgbClr val="12284C"/>
                </a:solidFill>
                <a:latin typeface="Montserrat" pitchFamily="2" charset="0"/>
              </a:rPr>
              <a:t>committment</a:t>
            </a:r>
            <a:endParaRPr lang="en-US" dirty="0">
              <a:solidFill>
                <a:srgbClr val="12284C"/>
              </a:solidFill>
              <a:latin typeface="Montserrat" pitchFamily="2" charset="0"/>
            </a:endParaRPr>
          </a:p>
          <a:p>
            <a:pPr marL="1085850" lvl="2"/>
            <a:r>
              <a:rPr lang="en-US" sz="1400" dirty="0">
                <a:solidFill>
                  <a:srgbClr val="12284C"/>
                </a:solidFill>
                <a:latin typeface="Montserrat" pitchFamily="2" charset="0"/>
              </a:rPr>
              <a:t>Communicate what hill we are trying to take and why</a:t>
            </a:r>
          </a:p>
          <a:p>
            <a:pPr marL="1085850" lvl="2"/>
            <a:r>
              <a:rPr lang="en-US" sz="1400" dirty="0">
                <a:solidFill>
                  <a:srgbClr val="12284C"/>
                </a:solidFill>
                <a:latin typeface="Montserrat" pitchFamily="2" charset="0"/>
              </a:rPr>
              <a:t>Equip with information and intelligence (data)</a:t>
            </a:r>
          </a:p>
          <a:p>
            <a:pPr marL="1085850" lvl="2"/>
            <a:r>
              <a:rPr lang="en-US" sz="1400" dirty="0">
                <a:solidFill>
                  <a:srgbClr val="12284C"/>
                </a:solidFill>
                <a:latin typeface="Montserrat" pitchFamily="2" charset="0"/>
              </a:rPr>
              <a:t>Allow people to participate in deciding how they can contribute</a:t>
            </a:r>
          </a:p>
          <a:p>
            <a:pPr marL="228600" indent="-228600"/>
            <a:r>
              <a:rPr lang="en-US" b="1" dirty="0">
                <a:solidFill>
                  <a:srgbClr val="12284C"/>
                </a:solidFill>
                <a:latin typeface="Montserrat" pitchFamily="2" charset="0"/>
              </a:rPr>
              <a:t>Give attention freely</a:t>
            </a:r>
          </a:p>
          <a:p>
            <a:pPr marL="628650" lvl="1"/>
            <a:r>
              <a:rPr lang="en-US" dirty="0">
                <a:solidFill>
                  <a:srgbClr val="12284C"/>
                </a:solidFill>
                <a:latin typeface="Montserrat" pitchFamily="2" charset="0"/>
              </a:rPr>
              <a:t>Ignoring performance leads to disengagement: 20 engaged:1 engaged</a:t>
            </a:r>
          </a:p>
          <a:p>
            <a:pPr marL="628650" lvl="1"/>
            <a:r>
              <a:rPr lang="en-US" dirty="0">
                <a:solidFill>
                  <a:srgbClr val="12284C"/>
                </a:solidFill>
                <a:latin typeface="Montserrat" pitchFamily="2" charset="0"/>
              </a:rPr>
              <a:t>Negative attention increases engagement 2:1</a:t>
            </a:r>
          </a:p>
          <a:p>
            <a:pPr marL="628650" lvl="1"/>
            <a:r>
              <a:rPr lang="en-US" dirty="0">
                <a:solidFill>
                  <a:srgbClr val="12284C"/>
                </a:solidFill>
                <a:latin typeface="Montserrat" pitchFamily="2" charset="0"/>
              </a:rPr>
              <a:t>Positive attention increase engagement 60:1 vs. ignoring </a:t>
            </a:r>
          </a:p>
          <a:p>
            <a:pPr marL="628650" lvl="1"/>
            <a:r>
              <a:rPr lang="en-US" dirty="0">
                <a:solidFill>
                  <a:srgbClr val="12284C"/>
                </a:solidFill>
                <a:latin typeface="Montserrat" pitchFamily="2" charset="0"/>
              </a:rPr>
              <a:t>Make a conscious habit to find what they are doing best (strengths) and communicate what you experienced</a:t>
            </a:r>
          </a:p>
          <a:p>
            <a:pPr marL="1543050" lvl="3"/>
            <a:endParaRPr lang="en-US" sz="1400" dirty="0">
              <a:solidFill>
                <a:srgbClr val="12284C"/>
              </a:solidFill>
              <a:latin typeface="Montserrat" pitchFamily="2" charset="0"/>
            </a:endParaRPr>
          </a:p>
          <a:p>
            <a:pPr marL="1543050" lvl="3"/>
            <a:endParaRPr lang="en-US" sz="1400" dirty="0">
              <a:solidFill>
                <a:srgbClr val="12284C"/>
              </a:solidFill>
              <a:latin typeface="Montserrat" pitchFamily="2" charset="0"/>
            </a:endParaRPr>
          </a:p>
          <a:p>
            <a:pPr marL="628650" lvl="1"/>
            <a:endParaRPr lang="en-US" sz="1200" dirty="0">
              <a:solidFill>
                <a:srgbClr val="12284C"/>
              </a:solidFill>
              <a:latin typeface="Montserrat" pitchFamily="2" charset="0"/>
            </a:endParaRPr>
          </a:p>
          <a:p>
            <a:pPr marL="628650" lvl="1"/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lvl="2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Strategy -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CD138-ED3F-40A9-AF8B-BCBE35024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Talent Retention TIPS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679670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0BE4F-A1F9-4889-8846-C9E845B7B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030" y="2152730"/>
            <a:ext cx="10020385" cy="4154066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200" b="1" dirty="0">
                <a:solidFill>
                  <a:srgbClr val="12284C"/>
                </a:solidFill>
                <a:latin typeface="Montserrat" pitchFamily="2" charset="0"/>
              </a:rPr>
              <a:t>Annual Career Discussions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How do we turn the best of your job (strengths)  into most of your job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Individual Development</a:t>
            </a:r>
          </a:p>
          <a:p>
            <a:pPr marL="1085850" lvl="2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70% Experiential</a:t>
            </a:r>
          </a:p>
          <a:p>
            <a:pPr marL="1085850" lvl="2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20% Mentoring/Coaching</a:t>
            </a:r>
          </a:p>
          <a:p>
            <a:pPr marL="1085850" lvl="2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10% Training</a:t>
            </a:r>
          </a:p>
          <a:p>
            <a:pPr marL="400050" lvl="1" indent="0">
              <a:buNone/>
            </a:pPr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marL="628650" lvl="1"/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marL="228600"/>
            <a:endParaRPr lang="en-US" sz="2200" dirty="0">
              <a:solidFill>
                <a:srgbClr val="12284C"/>
              </a:solidFill>
              <a:latin typeface="Montserrat" pitchFamily="2" charset="0"/>
            </a:endParaRPr>
          </a:p>
          <a:p>
            <a:pPr marL="628650" lvl="1"/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marL="400050" lvl="1" indent="0">
              <a:buNone/>
            </a:pPr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	</a:t>
            </a:r>
          </a:p>
          <a:p>
            <a:pPr marL="400050" lvl="1" indent="0">
              <a:buNone/>
            </a:pPr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marL="857250" lvl="2" indent="0">
              <a:buNone/>
            </a:pPr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Strategy - Develop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CD138-ED3F-40A9-AF8B-BCBE35024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Talent Development TIPS</a:t>
            </a:r>
            <a:endParaRPr lang="en-US" sz="1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26278-30F5-A0C6-0A32-81FB94834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30" y="3043237"/>
            <a:ext cx="5107052" cy="29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45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F7D4-1C13-483D-83C8-13A412D7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Talent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9350C-8058-4307-985A-76CF6642F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Developing Talent in today’s reality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89F6F-8023-468D-B036-F52021BDB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39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0BE4F-A1F9-4889-8846-C9E845B7B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030" y="2152730"/>
            <a:ext cx="10020385" cy="4154066"/>
          </a:xfrm>
        </p:spPr>
        <p:txBody>
          <a:bodyPr>
            <a:normAutofit fontScale="92500" lnSpcReduction="10000"/>
          </a:bodyPr>
          <a:lstStyle/>
          <a:p>
            <a:pPr marL="228600" indent="-228600"/>
            <a:r>
              <a:rPr lang="en-US" sz="2200" b="1" dirty="0">
                <a:solidFill>
                  <a:srgbClr val="12284C"/>
                </a:solidFill>
                <a:latin typeface="Montserrat" pitchFamily="2" charset="0"/>
              </a:rPr>
              <a:t>Workforce Planning – Long Term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How will work be done in your industry in the future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What is your sourcing strategy for having access to what you need, when</a:t>
            </a:r>
          </a:p>
          <a:p>
            <a:pPr marL="1085850" lvl="2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Buy, Rent, Grow, Automate</a:t>
            </a:r>
          </a:p>
          <a:p>
            <a:pPr marL="228600" indent="-228600"/>
            <a:r>
              <a:rPr lang="en-US" sz="2200" b="1" dirty="0">
                <a:solidFill>
                  <a:srgbClr val="12284C"/>
                </a:solidFill>
                <a:latin typeface="Montserrat" pitchFamily="2" charset="0"/>
              </a:rPr>
              <a:t>Foundational Skill Categories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Human skills (communication, critical thinking, management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Digital Skills – data analysis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Business Enablement – project management, data communication</a:t>
            </a:r>
          </a:p>
          <a:p>
            <a:pPr marL="628650" lvl="1"/>
            <a:endParaRPr lang="en-US" sz="1800" b="1" dirty="0">
              <a:solidFill>
                <a:srgbClr val="12284C"/>
              </a:solidFill>
              <a:latin typeface="Montserrat" pitchFamily="2" charset="0"/>
            </a:endParaRPr>
          </a:p>
          <a:p>
            <a:pPr marL="400050" lvl="1" indent="0">
              <a:buNone/>
            </a:pPr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marL="628650" lvl="1"/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marL="228600"/>
            <a:endParaRPr lang="en-US" sz="2200" dirty="0">
              <a:solidFill>
                <a:srgbClr val="12284C"/>
              </a:solidFill>
              <a:latin typeface="Montserrat" pitchFamily="2" charset="0"/>
            </a:endParaRPr>
          </a:p>
          <a:p>
            <a:pPr marL="628650" lvl="1"/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marL="400050" lvl="1" indent="0">
              <a:buNone/>
            </a:pPr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	</a:t>
            </a:r>
          </a:p>
          <a:p>
            <a:pPr marL="400050" lvl="1" indent="0">
              <a:buNone/>
            </a:pPr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marL="857250" lvl="2" indent="0">
              <a:buNone/>
            </a:pPr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Strategy - Develop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CD138-ED3F-40A9-AF8B-BCBE35024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Talent Development TIPS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66254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CD138-ED3F-40A9-AF8B-BCBE35024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956" y="2110257"/>
            <a:ext cx="4811605" cy="354458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Emerging Skills</a:t>
            </a:r>
          </a:p>
          <a:p>
            <a:pPr lvl="1"/>
            <a:r>
              <a:rPr lang="en-US" sz="1600" b="0" dirty="0">
                <a:latin typeface="Montserrat" panose="00000500000000000000" pitchFamily="2" charset="0"/>
              </a:rPr>
              <a:t>Abandon the on-demand model</a:t>
            </a:r>
          </a:p>
          <a:p>
            <a:pPr lvl="1"/>
            <a:r>
              <a:rPr lang="en-US" sz="1600" dirty="0">
                <a:latin typeface="Montserrat" panose="00000500000000000000" pitchFamily="2" charset="0"/>
              </a:rPr>
              <a:t>Jobs with emerging skills have rapidly growing demand and short supply.</a:t>
            </a:r>
          </a:p>
          <a:p>
            <a:pPr lvl="1"/>
            <a:r>
              <a:rPr lang="en-US" sz="1600" b="0" dirty="0">
                <a:latin typeface="Montserrat" panose="00000500000000000000" pitchFamily="2" charset="0"/>
              </a:rPr>
              <a:t>Develop internal / external pipelines</a:t>
            </a:r>
          </a:p>
          <a:p>
            <a:r>
              <a:rPr lang="en-US" b="1" dirty="0">
                <a:latin typeface="Montserrat" panose="00000500000000000000" pitchFamily="2" charset="0"/>
              </a:rPr>
              <a:t>Feeder Jobs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Web designer to product development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Work with education to develop learning pathway</a:t>
            </a:r>
          </a:p>
          <a:p>
            <a:r>
              <a:rPr lang="en-US" b="1" dirty="0">
                <a:latin typeface="Montserrat" panose="00000500000000000000" pitchFamily="2" charset="0"/>
              </a:rPr>
              <a:t>Foster a culture of lifelong learning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Strategy - Develop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C8645-4E03-A33D-F142-599BB72D79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866371-04D7-912D-0BC2-6F8B6814CE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Talent Development TIPS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38C1452-805B-064D-7B68-33CD0B7D32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CAAED5-5C0D-D891-B6E2-E388E062B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561" y="1115070"/>
            <a:ext cx="6678164" cy="50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60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0BE4F-A1F9-4889-8846-C9E845B7B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030" y="2152730"/>
            <a:ext cx="10020385" cy="4154066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200" b="1" dirty="0">
                <a:solidFill>
                  <a:srgbClr val="12284C"/>
                </a:solidFill>
                <a:latin typeface="Montserrat" pitchFamily="2" charset="0"/>
              </a:rPr>
              <a:t>Develop a talent strategy 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Buy, Build, Rent, or Automate to get the requisite skills at the capacity and pace required by the organization strategy</a:t>
            </a:r>
          </a:p>
          <a:p>
            <a:pPr marL="228600" indent="-228600"/>
            <a:r>
              <a:rPr lang="en-US" sz="2200" b="1" dirty="0">
                <a:solidFill>
                  <a:srgbClr val="12284C"/>
                </a:solidFill>
                <a:latin typeface="Montserrat" pitchFamily="2" charset="0"/>
              </a:rPr>
              <a:t>Collaboration / Partnerships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 Institutions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Workforce Development Board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Industry Associations</a:t>
            </a:r>
          </a:p>
          <a:p>
            <a:pPr marL="228600"/>
            <a:r>
              <a:rPr lang="en-US" sz="2200" b="1" dirty="0">
                <a:solidFill>
                  <a:srgbClr val="12284C"/>
                </a:solidFill>
                <a:latin typeface="Montserrat" pitchFamily="2" charset="0"/>
              </a:rPr>
              <a:t>Culture of Lifelong learning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Apprenticeships</a:t>
            </a:r>
          </a:p>
          <a:p>
            <a:pPr marL="628650" lvl="1"/>
            <a:r>
              <a:rPr lang="en-US" sz="1800" dirty="0">
                <a:solidFill>
                  <a:srgbClr val="12284C"/>
                </a:solidFill>
                <a:latin typeface="Montserrat" pitchFamily="2" charset="0"/>
              </a:rPr>
              <a:t>Learning Platforms  (70/20/10)</a:t>
            </a:r>
          </a:p>
          <a:p>
            <a:pPr marL="628650" lvl="1"/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marL="400050" lvl="1" indent="0">
              <a:buNone/>
            </a:pPr>
            <a:endParaRPr lang="en-US" sz="1800" dirty="0">
              <a:solidFill>
                <a:srgbClr val="12284C"/>
              </a:solidFill>
              <a:latin typeface="Montserrat" pitchFamily="2" charset="0"/>
            </a:endParaRPr>
          </a:p>
          <a:p>
            <a:pPr lvl="2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Strategy - Develop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CD138-ED3F-40A9-AF8B-BCBE35024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Talent Development TIPS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69657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Acquisition and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0B6D934C-F3E1-6474-2447-FE3ED5A3C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22" y="1777524"/>
            <a:ext cx="10630969" cy="40336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Even if we do everything perfect, the raw numbers are not in our favor.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next 10 years of labor force trends and technological advancement are going to make the past 10 years look easy.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Invest in technology and productivity before your competition beats you to it.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Prepare you workforce for how you will compete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08340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8CA90-BA0F-1D8D-02A0-8CB2DC90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Reality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0DAEE-0539-3F25-DC9B-506DA9CB2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12294CE8-6DDF-A55C-911E-9DE9F11EA01E}"/>
              </a:ext>
            </a:extLst>
          </p:cNvPr>
          <p:cNvSpPr/>
          <p:nvPr/>
        </p:nvSpPr>
        <p:spPr>
          <a:xfrm>
            <a:off x="-15034" y="1190946"/>
            <a:ext cx="3446585" cy="123092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Unemployment 4.1%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55D7AFB0-5A07-7A4F-D087-3A93E252AE8A}"/>
              </a:ext>
            </a:extLst>
          </p:cNvPr>
          <p:cNvSpPr/>
          <p:nvPr/>
        </p:nvSpPr>
        <p:spPr>
          <a:xfrm>
            <a:off x="0" y="4942686"/>
            <a:ext cx="3446585" cy="1230923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Social Awareness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08441A2E-1126-3C65-5E06-FECBBCB482A4}"/>
              </a:ext>
            </a:extLst>
          </p:cNvPr>
          <p:cNvSpPr/>
          <p:nvPr/>
        </p:nvSpPr>
        <p:spPr>
          <a:xfrm>
            <a:off x="8458270" y="1010653"/>
            <a:ext cx="3446585" cy="1230923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Automation AI/ML</a:t>
            </a:r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CA112E7A-22D7-8603-A0FA-8C200D61D9A4}"/>
              </a:ext>
            </a:extLst>
          </p:cNvPr>
          <p:cNvSpPr/>
          <p:nvPr/>
        </p:nvSpPr>
        <p:spPr>
          <a:xfrm>
            <a:off x="2197461" y="5519105"/>
            <a:ext cx="3446585" cy="1230923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Quit Rate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4M per month</a:t>
            </a:r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AAF65618-C93C-B404-7149-7593018EA949}"/>
              </a:ext>
            </a:extLst>
          </p:cNvPr>
          <p:cNvSpPr/>
          <p:nvPr/>
        </p:nvSpPr>
        <p:spPr>
          <a:xfrm>
            <a:off x="9091933" y="2887361"/>
            <a:ext cx="3446585" cy="1230923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Immigration Policy</a:t>
            </a:r>
          </a:p>
        </p:txBody>
      </p: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1FA596B4-DCDD-169C-5C59-2916D105D229}"/>
              </a:ext>
            </a:extLst>
          </p:cNvPr>
          <p:cNvSpPr/>
          <p:nvPr/>
        </p:nvSpPr>
        <p:spPr>
          <a:xfrm>
            <a:off x="128800" y="2393303"/>
            <a:ext cx="3963589" cy="1375503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Labor Participation Rate 62.1%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6D137D1D-FB54-B842-B62E-1D369422C0CE}"/>
              </a:ext>
            </a:extLst>
          </p:cNvPr>
          <p:cNvSpPr/>
          <p:nvPr/>
        </p:nvSpPr>
        <p:spPr>
          <a:xfrm>
            <a:off x="3146130" y="1283792"/>
            <a:ext cx="3446585" cy="1230923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Demographic Trends</a:t>
            </a:r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BDA6908F-F5A6-3FDC-E462-7017D9E219D2}"/>
              </a:ext>
            </a:extLst>
          </p:cNvPr>
          <p:cNvSpPr/>
          <p:nvPr/>
        </p:nvSpPr>
        <p:spPr>
          <a:xfrm>
            <a:off x="6494626" y="3933585"/>
            <a:ext cx="3659065" cy="1314304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Childcare Access  &amp; Affordability</a:t>
            </a: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7B91BBCE-6775-FA91-8B5F-83C68C3C5A5C}"/>
              </a:ext>
            </a:extLst>
          </p:cNvPr>
          <p:cNvSpPr/>
          <p:nvPr/>
        </p:nvSpPr>
        <p:spPr>
          <a:xfrm>
            <a:off x="5644045" y="1327210"/>
            <a:ext cx="3446585" cy="1230923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Inflation 6.5%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C8108EBD-7401-2B39-3F41-77EB121835BE}"/>
              </a:ext>
            </a:extLst>
          </p:cNvPr>
          <p:cNvSpPr/>
          <p:nvPr/>
        </p:nvSpPr>
        <p:spPr>
          <a:xfrm>
            <a:off x="5644046" y="5171637"/>
            <a:ext cx="3446585" cy="1230923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Gig Economy 59,000,000</a:t>
            </a:r>
          </a:p>
        </p:txBody>
      </p:sp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F6E8C285-41EF-CEC5-66D9-2285BB3579CD}"/>
              </a:ext>
            </a:extLst>
          </p:cNvPr>
          <p:cNvSpPr/>
          <p:nvPr/>
        </p:nvSpPr>
        <p:spPr>
          <a:xfrm>
            <a:off x="3353553" y="4423774"/>
            <a:ext cx="3446585" cy="1230923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Remote/Hybrid 8/10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2E812B1F-671E-996C-93D8-CCC84A208D2A}"/>
              </a:ext>
            </a:extLst>
          </p:cNvPr>
          <p:cNvSpPr/>
          <p:nvPr/>
        </p:nvSpPr>
        <p:spPr>
          <a:xfrm>
            <a:off x="8779296" y="4942686"/>
            <a:ext cx="3446585" cy="1230923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Economic Recession</a:t>
            </a:r>
          </a:p>
        </p:txBody>
      </p: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D64BE31D-F717-7878-626B-B5F8F66AD161}"/>
              </a:ext>
            </a:extLst>
          </p:cNvPr>
          <p:cNvSpPr/>
          <p:nvPr/>
        </p:nvSpPr>
        <p:spPr>
          <a:xfrm>
            <a:off x="663214" y="3833086"/>
            <a:ext cx="3446585" cy="1230923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Quiet Quitting</a:t>
            </a:r>
          </a:p>
        </p:txBody>
      </p:sp>
      <p:sp>
        <p:nvSpPr>
          <p:cNvPr id="19" name="Explosion: 14 Points 18">
            <a:extLst>
              <a:ext uri="{FF2B5EF4-FFF2-40B4-BE49-F238E27FC236}">
                <a16:creationId xmlns:a16="http://schemas.microsoft.com/office/drawing/2014/main" id="{85834711-2304-B22E-5B2B-4BC3B240966B}"/>
              </a:ext>
            </a:extLst>
          </p:cNvPr>
          <p:cNvSpPr/>
          <p:nvPr/>
        </p:nvSpPr>
        <p:spPr>
          <a:xfrm>
            <a:off x="6734978" y="2266435"/>
            <a:ext cx="3446585" cy="1230923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Wage Growth 6.2%</a:t>
            </a:r>
          </a:p>
        </p:txBody>
      </p:sp>
      <p:sp>
        <p:nvSpPr>
          <p:cNvPr id="20" name="Explosion: 14 Points 19">
            <a:extLst>
              <a:ext uri="{FF2B5EF4-FFF2-40B4-BE49-F238E27FC236}">
                <a16:creationId xmlns:a16="http://schemas.microsoft.com/office/drawing/2014/main" id="{744844CE-7CDD-881C-343A-2B06BAECBC53}"/>
              </a:ext>
            </a:extLst>
          </p:cNvPr>
          <p:cNvSpPr/>
          <p:nvPr/>
        </p:nvSpPr>
        <p:spPr>
          <a:xfrm>
            <a:off x="3385525" y="2495941"/>
            <a:ext cx="3769381" cy="1143346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Skills Gap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Explosion: 14 Points 21">
            <a:extLst>
              <a:ext uri="{FF2B5EF4-FFF2-40B4-BE49-F238E27FC236}">
                <a16:creationId xmlns:a16="http://schemas.microsoft.com/office/drawing/2014/main" id="{07347D09-27CF-4D1A-F3E1-B296D21B8C62}"/>
              </a:ext>
            </a:extLst>
          </p:cNvPr>
          <p:cNvSpPr/>
          <p:nvPr/>
        </p:nvSpPr>
        <p:spPr>
          <a:xfrm>
            <a:off x="4509645" y="3319788"/>
            <a:ext cx="3446585" cy="1230923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586300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Acquisition and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0B6D934C-F3E1-6474-2447-FE3ED5A3C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22" y="1777524"/>
            <a:ext cx="10630969" cy="4725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u="sng" dirty="0"/>
              <a:t>Recommended Resources</a:t>
            </a:r>
            <a:endParaRPr lang="en-US" sz="2000" b="1" u="sng" dirty="0">
              <a:hlinkClick r:id="rId2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hlinkClick r:id="rId2"/>
              </a:rPr>
              <a:t>The Burning Glass Institute</a:t>
            </a:r>
            <a:r>
              <a:rPr lang="en-US" sz="2000" dirty="0"/>
              <a:t> -  Research institute on the future of work and workers.  Work with educators, employers, and policymakers to develop talent solutions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hlinkClick r:id="rId3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hlinkClick r:id="rId3"/>
              </a:rPr>
              <a:t>CandE</a:t>
            </a:r>
            <a:r>
              <a:rPr lang="en-US" sz="2000" dirty="0">
                <a:hlinkClick r:id="rId3"/>
              </a:rPr>
              <a:t> Research Reports - Talent Board (thetalentboard.org)</a:t>
            </a:r>
            <a:r>
              <a:rPr lang="en-US" sz="2000" dirty="0"/>
              <a:t> – 150 companies and 200,000 candidates.  Benchmark experiences from pre-application through onboarding.  See what the award winners are doing better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hlinkClick r:id="rId4"/>
              </a:rPr>
              <a:t>Nine Lies About Work: A Freethinking Leader’s Guide to the Real World: Buckingham, Marcus, Goodall, Ashley: 9781633696303: Amazon.com: Books</a:t>
            </a:r>
            <a:endParaRPr lang="en-US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1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B667D1-C788-8007-4B40-2FA1FF9F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Reality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4DB2F-C09D-F63B-65D0-CB07CDB2D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6F2C3-130C-07D0-3F32-065A1BE87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94" y="1296622"/>
            <a:ext cx="9750138" cy="49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3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8B52D3-F725-7DD1-02FF-DEE7E4EC6B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293" y="2043232"/>
            <a:ext cx="5781157" cy="411828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Montserrat" panose="00000500000000000000" pitchFamily="2" charset="0"/>
              </a:rPr>
              <a:t>HR leadership has never been as important to organizational success as it is today</a:t>
            </a:r>
          </a:p>
          <a:p>
            <a:r>
              <a:rPr lang="en-US" dirty="0">
                <a:latin typeface="Montserrat" panose="00000500000000000000" pitchFamily="2" charset="0"/>
              </a:rPr>
              <a:t>Our core purpose of attracting, retaining, and developing people has NOT changed</a:t>
            </a:r>
          </a:p>
          <a:p>
            <a:pPr marL="0" indent="0" algn="ctr">
              <a:buNone/>
            </a:pPr>
            <a:r>
              <a:rPr lang="en-US" dirty="0">
                <a:latin typeface="Montserrat" panose="00000500000000000000" pitchFamily="2" charset="0"/>
              </a:rPr>
              <a:t>BUT….</a:t>
            </a:r>
          </a:p>
          <a:p>
            <a:r>
              <a:rPr lang="en-US" dirty="0">
                <a:latin typeface="Montserrat" panose="00000500000000000000" pitchFamily="2" charset="0"/>
              </a:rPr>
              <a:t>Today</a:t>
            </a:r>
          </a:p>
          <a:p>
            <a:pPr lvl="1"/>
            <a:r>
              <a:rPr lang="en-US" sz="2000" dirty="0">
                <a:latin typeface="Montserrat" panose="00000500000000000000" pitchFamily="2" charset="0"/>
              </a:rPr>
              <a:t>People are a scarce resource</a:t>
            </a:r>
          </a:p>
          <a:p>
            <a:pPr lvl="1"/>
            <a:r>
              <a:rPr lang="en-US" sz="2000" dirty="0">
                <a:latin typeface="Montserrat" panose="00000500000000000000" pitchFamily="2" charset="0"/>
              </a:rPr>
              <a:t>They don’t come with the skills we need</a:t>
            </a:r>
          </a:p>
          <a:p>
            <a:pPr lvl="1"/>
            <a:r>
              <a:rPr lang="en-US" sz="2000" dirty="0">
                <a:latin typeface="Montserrat" panose="00000500000000000000" pitchFamily="2" charset="0"/>
              </a:rPr>
              <a:t>Expectations and challenges are high</a:t>
            </a:r>
          </a:p>
          <a:p>
            <a:pPr lvl="1"/>
            <a:endParaRPr lang="en-US" sz="2000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Bottom line – there has never been a better OR harder time to be an HR professional.  </a:t>
            </a:r>
          </a:p>
          <a:p>
            <a:pPr marL="0" indent="0" algn="ctr">
              <a:buNone/>
            </a:pPr>
            <a:r>
              <a:rPr lang="en-US" dirty="0">
                <a:latin typeface="Montserrat" panose="00000500000000000000" pitchFamily="2" charset="0"/>
              </a:rPr>
              <a:t>THANK YOU!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DB001-5119-4C2B-81E1-0DF4FE1C39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B667D1-C788-8007-4B40-2FA1FF9F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Reality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4DB2F-C09D-F63B-65D0-CB07CDB2D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CE8E06-63A1-CEC7-A7C2-A028F0636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4" y="1695450"/>
            <a:ext cx="5274733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8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0B17D2-2202-EC65-A1C9-F6E8235B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Reality – Big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05E5C-CD00-0ACA-0D92-34776A674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56C63-DA04-4C37-3AD8-80DE02408E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Labor scarcity will increase further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180847-C42D-4477-EBFD-6CA3B383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326" y="2126296"/>
            <a:ext cx="5227668" cy="34326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EE37A1-D3E2-6BC6-8A0F-64F15FDF6EA4}"/>
              </a:ext>
            </a:extLst>
          </p:cNvPr>
          <p:cNvSpPr txBox="1"/>
          <p:nvPr/>
        </p:nvSpPr>
        <p:spPr>
          <a:xfrm>
            <a:off x="7186829" y="4206201"/>
            <a:ext cx="1401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2019:  63.1%</a:t>
            </a:r>
          </a:p>
          <a:p>
            <a:r>
              <a:rPr lang="en-US" sz="1200" dirty="0"/>
              <a:t>2021:  61.7%</a:t>
            </a:r>
          </a:p>
          <a:p>
            <a:r>
              <a:rPr lang="en-US" sz="1200" dirty="0"/>
              <a:t>2031:  60.1%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7FBE97-92A2-4F89-EC95-8A28D0160804}"/>
              </a:ext>
            </a:extLst>
          </p:cNvPr>
          <p:cNvSpPr txBox="1"/>
          <p:nvPr/>
        </p:nvSpPr>
        <p:spPr>
          <a:xfrm>
            <a:off x="1218930" y="6136881"/>
            <a:ext cx="389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Labor Force Growth rate has slowed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B06B3E-3886-2646-FF17-9A29399894BD}"/>
              </a:ext>
            </a:extLst>
          </p:cNvPr>
          <p:cNvSpPr txBox="1"/>
          <p:nvPr/>
        </p:nvSpPr>
        <p:spPr>
          <a:xfrm>
            <a:off x="6554440" y="5577919"/>
            <a:ext cx="343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Participation Rates are declining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FA434D-D5B3-BC77-E462-2335C3AEB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930" y="2126296"/>
            <a:ext cx="3762900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5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0B17D2-2202-EC65-A1C9-F6E8235B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Reality – Big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05E5C-CD00-0ACA-0D92-34776A674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56C63-DA04-4C37-3AD8-80DE02408E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031" y="1600864"/>
            <a:ext cx="5371472" cy="559419"/>
          </a:xfrm>
        </p:spPr>
        <p:txBody>
          <a:bodyPr>
            <a:normAutofit/>
          </a:bodyPr>
          <a:lstStyle/>
          <a:p>
            <a:r>
              <a:rPr lang="en-US" dirty="0"/>
              <a:t>Skill gap will grow - disruption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DF3F7-050A-32CE-B717-A62325F0D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07" y="2274685"/>
            <a:ext cx="6310620" cy="4144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94A86A-8825-58F2-7B73-024F19807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227" y="1298414"/>
            <a:ext cx="4531226" cy="1663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95A72-CB86-4A66-6E28-594340D45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227" y="3250957"/>
            <a:ext cx="4594166" cy="279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4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Reality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CD138-ED3F-40A9-AF8B-BCBE35024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030" y="1311471"/>
            <a:ext cx="10749270" cy="992492"/>
          </a:xfrm>
        </p:spPr>
        <p:txBody>
          <a:bodyPr/>
          <a:lstStyle/>
          <a:p>
            <a:r>
              <a:rPr lang="en-US" dirty="0"/>
              <a:t>Quit rates continue….over 4,000,000 (2.7%) every month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2A30A0-72C0-7C3B-2884-719D84FB9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849" y="1807717"/>
            <a:ext cx="7706801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7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0BE4F-A1F9-4889-8846-C9E845B7B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0269" y="2033582"/>
            <a:ext cx="4363069" cy="3824036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It’s no longer about creating jobs for workers, it’s now about creating workers for jobs</a:t>
            </a:r>
          </a:p>
          <a:p>
            <a:endParaRPr lang="en-US" dirty="0">
              <a:latin typeface="Montserrat" panose="00000500000000000000" pitchFamily="2" charset="0"/>
            </a:endParaRPr>
          </a:p>
          <a:p>
            <a:endParaRPr lang="en-US" dirty="0">
              <a:latin typeface="Montserrat" panose="00000500000000000000" pitchFamily="2" charset="0"/>
            </a:endParaRPr>
          </a:p>
          <a:p>
            <a:endParaRPr lang="en-US" dirty="0">
              <a:latin typeface="Montserrat" panose="00000500000000000000" pitchFamily="2" charset="0"/>
            </a:endParaRPr>
          </a:p>
          <a:p>
            <a:endParaRPr lang="en-US" dirty="0">
              <a:latin typeface="Montserrat" panose="00000500000000000000" pitchFamily="2" charset="0"/>
            </a:endParaRPr>
          </a:p>
          <a:p>
            <a:endParaRPr lang="en-US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HR in the spotlight!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2A453-BBA5-40FB-9230-5F0D2EDE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Reality – Big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FA62-86C1-4ED7-96F2-EC4524A41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D8877C-D745-4F24-9E3F-25742714A21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CD138-ED3F-40A9-AF8B-BCBE35024D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Today’s Mindset</a:t>
            </a:r>
            <a:endParaRPr lang="en-US" sz="18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709DC-2689-9003-9B71-F1D5B5DD7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36" y="2503383"/>
            <a:ext cx="5279594" cy="3389670"/>
          </a:xfrm>
          <a:prstGeom prst="rect">
            <a:avLst/>
          </a:prstGeom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4A66C0A-8DF6-F955-6B70-5CEA8F573C3F}"/>
              </a:ext>
            </a:extLst>
          </p:cNvPr>
          <p:cNvSpPr/>
          <p:nvPr/>
        </p:nvSpPr>
        <p:spPr>
          <a:xfrm>
            <a:off x="5990123" y="3314796"/>
            <a:ext cx="1739510" cy="1647201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Attracting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407131F-2A47-FEC9-356C-80046509066B}"/>
              </a:ext>
            </a:extLst>
          </p:cNvPr>
          <p:cNvSpPr/>
          <p:nvPr/>
        </p:nvSpPr>
        <p:spPr>
          <a:xfrm>
            <a:off x="7839305" y="2955871"/>
            <a:ext cx="1739510" cy="1647201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Keeping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27F9AD4-C172-54E1-3F09-FFD44B758FA8}"/>
              </a:ext>
            </a:extLst>
          </p:cNvPr>
          <p:cNvSpPr/>
          <p:nvPr/>
        </p:nvSpPr>
        <p:spPr>
          <a:xfrm>
            <a:off x="9688487" y="3185350"/>
            <a:ext cx="1739510" cy="1647201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Growing</a:t>
            </a:r>
          </a:p>
        </p:txBody>
      </p:sp>
    </p:spTree>
    <p:extLst>
      <p:ext uri="{BB962C8B-B14F-4D97-AF65-F5344CB8AC3E}">
        <p14:creationId xmlns:p14="http://schemas.microsoft.com/office/powerpoint/2010/main" val="2191410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59EC6E3C6637438874420F4DCBEF4A" ma:contentTypeVersion="16" ma:contentTypeDescription="Create a new document." ma:contentTypeScope="" ma:versionID="461b061abb9f7888f9205c1203536e04">
  <xsd:schema xmlns:xsd="http://www.w3.org/2001/XMLSchema" xmlns:xs="http://www.w3.org/2001/XMLSchema" xmlns:p="http://schemas.microsoft.com/office/2006/metadata/properties" xmlns:ns2="77131916-f8e8-48b2-a5fb-a6c55e2f44f1" xmlns:ns3="8ac8bf69-c504-4f8b-850f-ef460e391c0c" targetNamespace="http://schemas.microsoft.com/office/2006/metadata/properties" ma:root="true" ma:fieldsID="a0968249148070560b5b81b70bfa655d" ns2:_="" ns3:_="">
    <xsd:import namespace="77131916-f8e8-48b2-a5fb-a6c55e2f44f1"/>
    <xsd:import namespace="8ac8bf69-c504-4f8b-850f-ef460e391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31916-f8e8-48b2-a5fb-a6c55e2f4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728f8f-961a-4751-ac59-dd967fe712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8bf69-c504-4f8b-850f-ef460e391c0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171524-bc6f-4320-ad14-c1ec0472d002}" ma:internalName="TaxCatchAll" ma:showField="CatchAllData" ma:web="8ac8bf69-c504-4f8b-850f-ef460e391c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c8bf69-c504-4f8b-850f-ef460e391c0c" xsi:nil="true"/>
    <lcf76f155ced4ddcb4097134ff3c332f xmlns="77131916-f8e8-48b2-a5fb-a6c55e2f44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4B0A47-DE58-4614-AEB6-6E48992A4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131916-f8e8-48b2-a5fb-a6c55e2f44f1"/>
    <ds:schemaRef ds:uri="8ac8bf69-c504-4f8b-850f-ef460e391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D04D2E-1A9A-4026-BE99-B84A3291F34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ac8bf69-c504-4f8b-850f-ef460e391c0c"/>
    <ds:schemaRef ds:uri="http://purl.org/dc/elements/1.1/"/>
    <ds:schemaRef ds:uri="http://schemas.microsoft.com/office/2006/metadata/properties"/>
    <ds:schemaRef ds:uri="http://schemas.microsoft.com/office/infopath/2007/PartnerControls"/>
    <ds:schemaRef ds:uri="77131916-f8e8-48b2-a5fb-a6c55e2f44f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2292A9-989C-4757-8E82-652A9ECDA7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1559</Words>
  <Application>Microsoft Office PowerPoint</Application>
  <PresentationFormat>Widescreen</PresentationFormat>
  <Paragraphs>327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Montserrat</vt:lpstr>
      <vt:lpstr>Montserrat SemiBold</vt:lpstr>
      <vt:lpstr>Symbol</vt:lpstr>
      <vt:lpstr>Wingdings</vt:lpstr>
      <vt:lpstr>Office Theme</vt:lpstr>
      <vt:lpstr>SHRM – Berks County</vt:lpstr>
      <vt:lpstr>Talent Acquisition &amp; Retention</vt:lpstr>
      <vt:lpstr>The Current Reality</vt:lpstr>
      <vt:lpstr>The Current Reality</vt:lpstr>
      <vt:lpstr>The Current Reality</vt:lpstr>
      <vt:lpstr>The Current Reality – Big Picture</vt:lpstr>
      <vt:lpstr>The Current Reality – Big Picture</vt:lpstr>
      <vt:lpstr>The Current Reality</vt:lpstr>
      <vt:lpstr>The Current Reality – Big Picture</vt:lpstr>
      <vt:lpstr>Talent Strategy</vt:lpstr>
      <vt:lpstr>Talent Strategy - Attraction</vt:lpstr>
      <vt:lpstr>Talent Strategy - Attraction</vt:lpstr>
      <vt:lpstr>Talent Strategy - Attraction</vt:lpstr>
      <vt:lpstr>Talent Strategy - Attraction</vt:lpstr>
      <vt:lpstr>Talent Strategy - Attraction</vt:lpstr>
      <vt:lpstr>Talent Strategy  - Attraction</vt:lpstr>
      <vt:lpstr>Talent Strategy</vt:lpstr>
      <vt:lpstr>Talent Strategy - Retention</vt:lpstr>
      <vt:lpstr>Talent Strategy - Retention</vt:lpstr>
      <vt:lpstr>Talent Strategy - Retention</vt:lpstr>
      <vt:lpstr>Talent Strategy - Retention</vt:lpstr>
      <vt:lpstr>Talent Strategy - Retention</vt:lpstr>
      <vt:lpstr>Talent Strategy - Retention</vt:lpstr>
      <vt:lpstr>Talent Strategy - Develop</vt:lpstr>
      <vt:lpstr>Talent Strategy</vt:lpstr>
      <vt:lpstr>Talent Strategy - Develop</vt:lpstr>
      <vt:lpstr>Talent Strategy - Develop</vt:lpstr>
      <vt:lpstr>Talent Strategy - Develop</vt:lpstr>
      <vt:lpstr>Talent Acquisition and Retention</vt:lpstr>
      <vt:lpstr>Talent Acquisition and Retention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E. Hessler</dc:creator>
  <cp:lastModifiedBy>wendy button</cp:lastModifiedBy>
  <cp:revision>27</cp:revision>
  <cp:lastPrinted>2022-10-06T01:14:57Z</cp:lastPrinted>
  <dcterms:created xsi:type="dcterms:W3CDTF">2022-06-21T12:15:40Z</dcterms:created>
  <dcterms:modified xsi:type="dcterms:W3CDTF">2023-01-24T21:15:27Z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0x0101003D59EC6E3C6637438874420F4DCBEF4A</vt:lpwstr>
  </property>
  <property fmtid="{D5CDD505-2E9C-101B-9397-08002B2CF9AE}" pid="3" name="MediaServiceImageTags">
    <vt:lpwstr/>
  </property>
</Properties>
</file>