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0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03AE3D86-5E06-49E9-8FE6-F893B4E1E80F}" type="datetimeFigureOut">
              <a:rPr lang="en-US"/>
              <a:pPr>
                <a:defRPr/>
              </a:pPr>
              <a:t>4/29/2014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2E2C48B6-927D-4258-92BD-C14BFEB082B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Date Placeholder 3"/>
          <p:cNvSpPr txBox="1">
            <a:spLocks/>
          </p:cNvSpPr>
          <p:nvPr userDrawn="1"/>
        </p:nvSpPr>
        <p:spPr>
          <a:xfrm>
            <a:off x="7010400" y="6629400"/>
            <a:ext cx="2133600" cy="228600"/>
          </a:xfrm>
          <a:prstGeom prst="rect">
            <a:avLst/>
          </a:prstGeom>
        </p:spPr>
        <p:txBody>
          <a:bodyPr/>
          <a:lstStyle>
            <a:lvl1pPr marL="0" marR="0" indent="0" algn="l" defTabSz="914400" rtl="0" eaLnBrk="1" fontAlgn="auto" latinLnBrk="0" hangingPunct="1">
              <a:lnSpc>
                <a:spcPct val="100000"/>
              </a:lnSpc>
              <a:spcBef>
                <a:spcPts val="0"/>
              </a:spcBef>
              <a:spcAft>
                <a:spcPts val="0"/>
              </a:spcAft>
              <a:buClrTx/>
              <a:buSzTx/>
              <a:buFontTx/>
              <a:buNone/>
              <a:tabLst/>
              <a:defRPr sz="1200">
                <a:latin typeface="Arial" pitchFamily="34" charset="0"/>
                <a:cs typeface="Arial" pitchFamily="34" charset="0"/>
              </a:defRPr>
            </a:lvl1pPr>
          </a:lstStyle>
          <a:p>
            <a:pPr algn="r">
              <a:defRPr/>
            </a:pPr>
            <a:r>
              <a:rPr lang="en-US" sz="1100" dirty="0" smtClean="0">
                <a:solidFill>
                  <a:schemeClr val="bg1"/>
                </a:solidFill>
              </a:rPr>
              <a:t>© 2014 Barley Snyder</a:t>
            </a:r>
          </a:p>
        </p:txBody>
      </p:sp>
      <p:sp>
        <p:nvSpPr>
          <p:cNvPr id="2" name="Title 1"/>
          <p:cNvSpPr>
            <a:spLocks noGrp="1"/>
          </p:cNvSpPr>
          <p:nvPr>
            <p:ph type="ctrTitle"/>
          </p:nvPr>
        </p:nvSpPr>
        <p:spPr>
          <a:xfrm>
            <a:off x="685800" y="2130425"/>
            <a:ext cx="7772400" cy="1470025"/>
          </a:xfrm>
        </p:spPr>
        <p:txBody>
          <a:bodyPr/>
          <a:lstStyle>
            <a:lvl1pPr>
              <a:defRPr cap="none" baseline="0">
                <a:latin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057400" y="4191000"/>
            <a:ext cx="6400800" cy="1752600"/>
          </a:xfrm>
        </p:spPr>
        <p:txBody>
          <a:bodyPr/>
          <a:lstStyle>
            <a:lvl1pPr marL="0" indent="0" algn="r">
              <a:buNone/>
              <a:defRPr cap="none" baseline="0">
                <a:solidFill>
                  <a:srgbClr val="5A5A5A"/>
                </a:solidFill>
                <a:latin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1"/>
            <a:ext cx="8229600" cy="441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7D9474D7-7574-4606-87D3-1BDA87E2BFFE}"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745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745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0C2BCE2C-7AAA-440B-BCC0-E18D8A60F969}"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sz="4400" cap="none" baseline="0">
                <a:solidFill>
                  <a:srgbClr val="000000"/>
                </a:solidFill>
                <a:latin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419600"/>
          </a:xfrm>
        </p:spPr>
        <p:txBody>
          <a:bodyPr/>
          <a:lstStyle>
            <a:lvl1pPr>
              <a:defRPr baseline="0">
                <a:latin typeface="Arial" pitchFamily="34" charset="0"/>
              </a:defRPr>
            </a:lvl1pPr>
            <a:lvl2pPr>
              <a:defRPr baseline="0">
                <a:latin typeface="Arial" pitchFamily="34" charset="0"/>
              </a:defRPr>
            </a:lvl2pPr>
            <a:lvl3pPr>
              <a:defRPr baseline="0">
                <a:latin typeface="Arial" pitchFamily="34" charset="0"/>
              </a:defRPr>
            </a:lvl3pPr>
            <a:lvl4pPr>
              <a:defRPr baseline="0">
                <a:latin typeface="Arial" pitchFamily="34" charset="0"/>
              </a:defRPr>
            </a:lvl4pPr>
            <a:lvl5pPr>
              <a:defRPr baseline="0">
                <a:latin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9156FDD3-7E5B-4407-B16F-DACF072453A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102BC6AC-836E-4597-A749-002A1A60E73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2EB1EC82-DA23-4007-BCD9-8E5CE95FCF6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8449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FAEFE661-C820-430A-9F0B-0C7B71DF0D3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C661BA11-76D5-455E-B404-0E6D8A4FE00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CB2D690B-FBAE-4E0C-BCE8-D965AC80B31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0" cy="57467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1"/>
            <a:ext cx="3008313" cy="4584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5EE1AC11-1E85-4FF5-9377-C396A621D15E}"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6524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23FCE450-FD0C-4B83-A3BE-4482F2E2A99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 name="Slide Number Placeholder 5"/>
          <p:cNvSpPr>
            <a:spLocks noGrp="1"/>
          </p:cNvSpPr>
          <p:nvPr>
            <p:ph type="sldNum" sz="quarter" idx="4"/>
          </p:nvPr>
        </p:nvSpPr>
        <p:spPr>
          <a:xfrm>
            <a:off x="7010400" y="6492875"/>
            <a:ext cx="2133600" cy="365125"/>
          </a:xfrm>
          <a:prstGeom prst="rect">
            <a:avLst/>
          </a:prstGeom>
        </p:spPr>
        <p:txBody>
          <a:bodyPr/>
          <a:lstStyle>
            <a:lvl1pPr algn="r" fontAlgn="auto">
              <a:spcBef>
                <a:spcPts val="0"/>
              </a:spcBef>
              <a:spcAft>
                <a:spcPts val="0"/>
              </a:spcAft>
              <a:defRPr baseline="0" smtClean="0">
                <a:solidFill>
                  <a:schemeClr val="bg1"/>
                </a:solidFill>
                <a:latin typeface="+mn-lt"/>
                <a:cs typeface="+mn-cs"/>
              </a:defRPr>
            </a:lvl1pPr>
          </a:lstStyle>
          <a:p>
            <a:pPr>
              <a:defRPr/>
            </a:pPr>
            <a:fld id="{4441276D-76F9-4109-809B-8A957E5E704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ctr" rtl="0" fontAlgn="base">
        <a:spcBef>
          <a:spcPct val="0"/>
        </a:spcBef>
        <a:spcAft>
          <a:spcPct val="0"/>
        </a:spcAft>
        <a:defRPr sz="4400" kern="1200">
          <a:solidFill>
            <a:schemeClr val="tx1"/>
          </a:solidFill>
          <a:latin typeface="Arial" pitchFamily="34" charset="0"/>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Arial" pitchFamily="34" charset="0"/>
          <a:ea typeface="+mn-ea"/>
          <a:cs typeface="+mn-cs"/>
        </a:defRPr>
      </a:lvl1pPr>
      <a:lvl2pPr marL="742950" indent="-285750" algn="l" rtl="0" fontAlgn="base">
        <a:spcBef>
          <a:spcPct val="20000"/>
        </a:spcBef>
        <a:spcAft>
          <a:spcPct val="0"/>
        </a:spcAft>
        <a:buFont typeface="Wingdings" pitchFamily="2" charset="2"/>
        <a:buChar char="§"/>
        <a:defRPr sz="2800" kern="1200">
          <a:solidFill>
            <a:schemeClr val="tx1"/>
          </a:solidFill>
          <a:latin typeface="Arial" pitchFamily="34" charset="0"/>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Arial" pitchFamily="34" charset="0"/>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fontScale="90000"/>
          </a:bodyPr>
          <a:lstStyle/>
          <a:p>
            <a:pPr fontAlgn="auto">
              <a:spcAft>
                <a:spcPts val="0"/>
              </a:spcAft>
              <a:defRPr/>
            </a:pPr>
            <a:r>
              <a:rPr lang="en-US" dirty="0" smtClean="0"/>
              <a:t>Be Careful What You Test for… </a:t>
            </a:r>
            <a:br>
              <a:rPr lang="en-US" dirty="0" smtClean="0"/>
            </a:br>
            <a:r>
              <a:rPr lang="en-US" dirty="0" smtClean="0"/>
              <a:t>It Might Land You in Court!</a:t>
            </a:r>
            <a:endParaRPr lang="en-US" dirty="0"/>
          </a:p>
        </p:txBody>
      </p:sp>
      <p:sp>
        <p:nvSpPr>
          <p:cNvPr id="3" name="Subtitle 2"/>
          <p:cNvSpPr>
            <a:spLocks noGrp="1"/>
          </p:cNvSpPr>
          <p:nvPr>
            <p:ph type="subTitle" idx="1"/>
          </p:nvPr>
        </p:nvSpPr>
        <p:spPr/>
        <p:txBody>
          <a:bodyPr rtlCol="0">
            <a:normAutofit fontScale="85000" lnSpcReduction="20000"/>
          </a:bodyPr>
          <a:lstStyle/>
          <a:p>
            <a:pPr fontAlgn="auto">
              <a:spcAft>
                <a:spcPts val="0"/>
              </a:spcAft>
              <a:buFont typeface="Arial" pitchFamily="34" charset="0"/>
              <a:buNone/>
              <a:defRPr/>
            </a:pPr>
            <a:r>
              <a:rPr lang="en-US" dirty="0" smtClean="0"/>
              <a:t>Presented by:</a:t>
            </a:r>
          </a:p>
          <a:p>
            <a:pPr fontAlgn="auto">
              <a:spcAft>
                <a:spcPts val="0"/>
              </a:spcAft>
              <a:buFont typeface="Arial" pitchFamily="34" charset="0"/>
              <a:buNone/>
              <a:defRPr/>
            </a:pPr>
            <a:r>
              <a:rPr lang="en-US" dirty="0" smtClean="0"/>
              <a:t>David J. Freedman, Esq.</a:t>
            </a:r>
          </a:p>
          <a:p>
            <a:pPr fontAlgn="auto">
              <a:spcAft>
                <a:spcPts val="0"/>
              </a:spcAft>
              <a:buFont typeface="Arial" pitchFamily="34" charset="0"/>
              <a:buNone/>
              <a:defRPr/>
            </a:pPr>
            <a:r>
              <a:rPr lang="en-US" dirty="0" smtClean="0"/>
              <a:t>dfreedman@balrey.com</a:t>
            </a:r>
          </a:p>
          <a:p>
            <a:pPr fontAlgn="auto">
              <a:spcAft>
                <a:spcPts val="0"/>
              </a:spcAft>
              <a:buFont typeface="Arial" pitchFamily="34" charset="0"/>
              <a:buNone/>
              <a:defRPr/>
            </a:pPr>
            <a:r>
              <a:rPr lang="en-US" dirty="0" smtClean="0"/>
              <a:t>(717) 399-1578</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smtClean="0">
                <a:latin typeface="Arial" charset="0"/>
              </a:rPr>
              <a:t>The Pre-Adverse Action Letter</a:t>
            </a:r>
          </a:p>
        </p:txBody>
      </p:sp>
      <p:sp>
        <p:nvSpPr>
          <p:cNvPr id="23554" name="Content Placeholder 2"/>
          <p:cNvSpPr>
            <a:spLocks noGrp="1"/>
          </p:cNvSpPr>
          <p:nvPr>
            <p:ph idx="1"/>
          </p:nvPr>
        </p:nvSpPr>
        <p:spPr>
          <a:xfrm>
            <a:off x="457200" y="1600200"/>
            <a:ext cx="8229600" cy="4419600"/>
          </a:xfrm>
        </p:spPr>
        <p:txBody>
          <a:bodyPr/>
          <a:lstStyle/>
          <a:p>
            <a:r>
              <a:rPr lang="en-US" sz="2800" smtClean="0">
                <a:latin typeface="Arial" charset="0"/>
              </a:rPr>
              <a:t>If the background report generates any information that might disqualify the person from employment, a letter must be sent to the applicant.</a:t>
            </a:r>
          </a:p>
          <a:p>
            <a:endParaRPr lang="en-US" sz="2800" smtClean="0">
              <a:latin typeface="Arial" charset="0"/>
            </a:endParaRPr>
          </a:p>
          <a:p>
            <a:r>
              <a:rPr lang="en-US" sz="2800" smtClean="0">
                <a:latin typeface="Arial" charset="0"/>
              </a:rPr>
              <a:t>This “Pre-Adverse Action Letter” must:</a:t>
            </a:r>
          </a:p>
          <a:p>
            <a:pPr lvl="1"/>
            <a:r>
              <a:rPr lang="en-US" sz="2400" smtClean="0">
                <a:latin typeface="Arial" charset="0"/>
              </a:rPr>
              <a:t>Provide a copy of the background check</a:t>
            </a:r>
          </a:p>
          <a:p>
            <a:pPr lvl="1"/>
            <a:r>
              <a:rPr lang="en-US" sz="2400" smtClean="0">
                <a:latin typeface="Arial" charset="0"/>
              </a:rPr>
              <a:t>Provide summary of the applicant’s FCRA rights</a:t>
            </a:r>
          </a:p>
        </p:txBody>
      </p:sp>
      <p:sp>
        <p:nvSpPr>
          <p:cNvPr id="23555"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1DC01B7-87F2-46B4-AC41-509E1C824FE2}"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i="1" smtClean="0">
                <a:latin typeface="Arial" charset="0"/>
              </a:rPr>
              <a:t>See Handouts</a:t>
            </a:r>
            <a:endParaRPr lang="en-US" smtClean="0">
              <a:latin typeface="Arial" charset="0"/>
            </a:endParaRPr>
          </a:p>
        </p:txBody>
      </p:sp>
      <p:sp>
        <p:nvSpPr>
          <p:cNvPr id="24578" name="Content Placeholder 2"/>
          <p:cNvSpPr>
            <a:spLocks noGrp="1"/>
          </p:cNvSpPr>
          <p:nvPr>
            <p:ph idx="1"/>
          </p:nvPr>
        </p:nvSpPr>
        <p:spPr>
          <a:xfrm>
            <a:off x="457200" y="1600200"/>
            <a:ext cx="8229600" cy="4419600"/>
          </a:xfrm>
        </p:spPr>
        <p:txBody>
          <a:bodyPr/>
          <a:lstStyle/>
          <a:p>
            <a:pPr>
              <a:buFont typeface="Arial" charset="0"/>
              <a:buNone/>
            </a:pPr>
            <a:endParaRPr lang="en-US" smtClean="0">
              <a:latin typeface="Arial" charset="0"/>
            </a:endParaRPr>
          </a:p>
          <a:p>
            <a:pPr>
              <a:buFont typeface="Arial" charset="0"/>
              <a:buNone/>
            </a:pPr>
            <a:endParaRPr lang="en-US" smtClean="0">
              <a:latin typeface="Arial" charset="0"/>
            </a:endParaRPr>
          </a:p>
          <a:p>
            <a:pPr algn="ctr">
              <a:buFont typeface="Arial" charset="0"/>
              <a:buNone/>
            </a:pPr>
            <a:r>
              <a:rPr lang="en-US" sz="4400" b="1" smtClean="0">
                <a:latin typeface="Arial" charset="0"/>
              </a:rPr>
              <a:t>Sample Pre-Adverse </a:t>
            </a:r>
          </a:p>
          <a:p>
            <a:pPr algn="ctr">
              <a:buFont typeface="Arial" charset="0"/>
              <a:buNone/>
            </a:pPr>
            <a:r>
              <a:rPr lang="en-US" sz="4400" b="1" smtClean="0">
                <a:latin typeface="Arial" charset="0"/>
              </a:rPr>
              <a:t>Action Letter</a:t>
            </a:r>
          </a:p>
        </p:txBody>
      </p:sp>
      <p:sp>
        <p:nvSpPr>
          <p:cNvPr id="24579"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FBCFEB7B-DB2A-4FB0-8242-8F286A22EEE2}" type="slidenum">
              <a:rPr lang="en-US">
                <a:cs typeface="Arial" charset="0"/>
              </a:rPr>
              <a:pPr fontAlgn="base">
                <a:spcBef>
                  <a:spcPct val="0"/>
                </a:spcBef>
                <a:spcAft>
                  <a:spcPct val="0"/>
                </a:spcAft>
              </a:pPr>
              <a:t>11</a:t>
            </a:fld>
            <a:endParaRPr lang="en-US">
              <a:cs typeface="Arial"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i="1" smtClean="0">
                <a:latin typeface="Arial" charset="0"/>
              </a:rPr>
              <a:t>See Handouts</a:t>
            </a:r>
            <a:endParaRPr lang="en-US" smtClean="0">
              <a:latin typeface="Arial" charset="0"/>
            </a:endParaRPr>
          </a:p>
        </p:txBody>
      </p:sp>
      <p:sp>
        <p:nvSpPr>
          <p:cNvPr id="25602" name="Content Placeholder 2"/>
          <p:cNvSpPr>
            <a:spLocks noGrp="1"/>
          </p:cNvSpPr>
          <p:nvPr>
            <p:ph idx="1"/>
          </p:nvPr>
        </p:nvSpPr>
        <p:spPr>
          <a:xfrm>
            <a:off x="457200" y="1143000"/>
            <a:ext cx="8229600" cy="4419600"/>
          </a:xfrm>
        </p:spPr>
        <p:txBody>
          <a:bodyPr/>
          <a:lstStyle/>
          <a:p>
            <a:pPr>
              <a:buFont typeface="Arial" charset="0"/>
              <a:buNone/>
            </a:pPr>
            <a:endParaRPr lang="en-US" smtClean="0">
              <a:latin typeface="Arial" charset="0"/>
            </a:endParaRPr>
          </a:p>
          <a:p>
            <a:pPr>
              <a:buFont typeface="Arial" charset="0"/>
              <a:buNone/>
            </a:pPr>
            <a:endParaRPr lang="en-US" smtClean="0">
              <a:latin typeface="Arial" charset="0"/>
            </a:endParaRPr>
          </a:p>
          <a:p>
            <a:pPr>
              <a:buFont typeface="Arial" charset="0"/>
              <a:buNone/>
            </a:pPr>
            <a:endParaRPr lang="en-US" smtClean="0">
              <a:latin typeface="Arial" charset="0"/>
            </a:endParaRPr>
          </a:p>
          <a:p>
            <a:pPr algn="ctr">
              <a:buFont typeface="Arial" charset="0"/>
              <a:buNone/>
            </a:pPr>
            <a:r>
              <a:rPr lang="en-US" sz="4400" b="1" smtClean="0">
                <a:latin typeface="Arial" charset="0"/>
              </a:rPr>
              <a:t>FTC Summary of Rights</a:t>
            </a:r>
          </a:p>
          <a:p>
            <a:pPr>
              <a:buFont typeface="Arial" charset="0"/>
              <a:buNone/>
            </a:pPr>
            <a:endParaRPr lang="en-US" smtClean="0">
              <a:latin typeface="Arial" charset="0"/>
            </a:endParaRPr>
          </a:p>
        </p:txBody>
      </p:sp>
      <p:sp>
        <p:nvSpPr>
          <p:cNvPr id="25603"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937A18CD-374C-4EB8-9999-95D0C93393B7}"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US" smtClean="0">
                <a:latin typeface="Arial" charset="0"/>
              </a:rPr>
              <a:t>Pre-Adverse Action Letter</a:t>
            </a:r>
          </a:p>
        </p:txBody>
      </p:sp>
      <p:sp>
        <p:nvSpPr>
          <p:cNvPr id="26626" name="Content Placeholder 2"/>
          <p:cNvSpPr>
            <a:spLocks noGrp="1"/>
          </p:cNvSpPr>
          <p:nvPr>
            <p:ph idx="1"/>
          </p:nvPr>
        </p:nvSpPr>
        <p:spPr>
          <a:xfrm>
            <a:off x="457200" y="1600200"/>
            <a:ext cx="8229600" cy="4419600"/>
          </a:xfrm>
        </p:spPr>
        <p:txBody>
          <a:bodyPr/>
          <a:lstStyle/>
          <a:p>
            <a:r>
              <a:rPr lang="en-US" smtClean="0">
                <a:latin typeface="Arial" charset="0"/>
              </a:rPr>
              <a:t>The purpose of the “Pre-Adverse Action Letter” is to give the applicant an opportunity to dispute and/or correct any inaccuracies in the background report.</a:t>
            </a:r>
          </a:p>
          <a:p>
            <a:endParaRPr lang="en-US" smtClean="0">
              <a:latin typeface="Arial" charset="0"/>
            </a:endParaRPr>
          </a:p>
          <a:p>
            <a:r>
              <a:rPr lang="en-US" smtClean="0">
                <a:latin typeface="Arial" charset="0"/>
              </a:rPr>
              <a:t>So, after sending the “Pre-Adverse Action Letter,” the employer must . . .</a:t>
            </a:r>
          </a:p>
        </p:txBody>
      </p:sp>
      <p:sp>
        <p:nvSpPr>
          <p:cNvPr id="26627"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9D73724C-9B3E-4E90-98EE-2A1CA55F74F6}"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Content Placeholder 2"/>
          <p:cNvSpPr>
            <a:spLocks noGrp="1"/>
          </p:cNvSpPr>
          <p:nvPr>
            <p:ph idx="1"/>
          </p:nvPr>
        </p:nvSpPr>
        <p:spPr>
          <a:xfrm>
            <a:off x="457200" y="457200"/>
            <a:ext cx="8229600" cy="2362200"/>
          </a:xfrm>
        </p:spPr>
        <p:txBody>
          <a:bodyPr/>
          <a:lstStyle/>
          <a:p>
            <a:pPr>
              <a:buFont typeface="Arial" charset="0"/>
              <a:buNone/>
            </a:pPr>
            <a:endParaRPr lang="en-US" smtClean="0">
              <a:latin typeface="Arial" charset="0"/>
            </a:endParaRPr>
          </a:p>
          <a:p>
            <a:pPr algn="ctr">
              <a:buFont typeface="Arial" charset="0"/>
              <a:buNone/>
            </a:pPr>
            <a:r>
              <a:rPr lang="en-US" sz="8000" b="1" u="sng" smtClean="0">
                <a:latin typeface="Datatech"/>
              </a:rPr>
              <a:t>WAIT!!!!!!!!!!</a:t>
            </a:r>
          </a:p>
          <a:p>
            <a:pPr>
              <a:buFont typeface="Arial" charset="0"/>
              <a:buNone/>
            </a:pPr>
            <a:endParaRPr lang="en-US" smtClean="0">
              <a:latin typeface="Arial" charset="0"/>
            </a:endParaRPr>
          </a:p>
        </p:txBody>
      </p:sp>
      <p:sp>
        <p:nvSpPr>
          <p:cNvPr id="27650" name="Slide Number Placeholder 2"/>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3EF7677-8905-4072-B677-249A75F731D2}" type="slidenum">
              <a:rPr lang="en-US">
                <a:cs typeface="Arial" charset="0"/>
              </a:rPr>
              <a:pPr fontAlgn="base">
                <a:spcBef>
                  <a:spcPct val="0"/>
                </a:spcBef>
                <a:spcAft>
                  <a:spcPct val="0"/>
                </a:spcAft>
              </a:pPr>
              <a:t>14</a:t>
            </a:fld>
            <a:endParaRPr lang="en-US">
              <a:cs typeface="Arial" charset="0"/>
            </a:endParaRPr>
          </a:p>
        </p:txBody>
      </p:sp>
      <p:pic>
        <p:nvPicPr>
          <p:cNvPr id="27651" name="Picture 6" descr="businesses,businessmen,businesswomen,clocks,colleagues,concepts,deadlines,females,groups,hiding,iCLIPART,males,people,Photographs,schedules,studio shots,studios,times,waiting,women"/>
          <p:cNvPicPr>
            <a:picLocks noChangeAspect="1" noChangeArrowheads="1"/>
          </p:cNvPicPr>
          <p:nvPr/>
        </p:nvPicPr>
        <p:blipFill>
          <a:blip r:embed="rId2"/>
          <a:srcRect/>
          <a:stretch>
            <a:fillRect/>
          </a:stretch>
        </p:blipFill>
        <p:spPr bwMode="auto">
          <a:xfrm>
            <a:off x="3048000" y="2895600"/>
            <a:ext cx="3095625" cy="3095625"/>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US" smtClean="0">
                <a:latin typeface="Arial" charset="0"/>
              </a:rPr>
              <a:t>The Waiting Period</a:t>
            </a:r>
          </a:p>
        </p:txBody>
      </p:sp>
      <p:sp>
        <p:nvSpPr>
          <p:cNvPr id="26627" name="Content Placeholder 2"/>
          <p:cNvSpPr>
            <a:spLocks noGrp="1"/>
          </p:cNvSpPr>
          <p:nvPr>
            <p:ph idx="1"/>
          </p:nvPr>
        </p:nvSpPr>
        <p:spPr>
          <a:xfrm>
            <a:off x="457200" y="1600200"/>
            <a:ext cx="8229600" cy="4419600"/>
          </a:xfrm>
        </p:spPr>
        <p:txBody>
          <a:bodyPr rtlCol="0">
            <a:normAutofit fontScale="92500" lnSpcReduction="20000"/>
          </a:bodyPr>
          <a:lstStyle/>
          <a:p>
            <a:pPr fontAlgn="auto">
              <a:spcAft>
                <a:spcPts val="0"/>
              </a:spcAft>
              <a:buFont typeface="Arial" pitchFamily="34" charset="0"/>
              <a:buChar char="•"/>
              <a:defRPr/>
            </a:pPr>
            <a:r>
              <a:rPr lang="en-US" smtClean="0"/>
              <a:t>The employer must wait “a reasonable period” before taking action based on information in background report.</a:t>
            </a:r>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What’s “a reasonable period”?</a:t>
            </a:r>
          </a:p>
          <a:p>
            <a:pPr fontAlgn="auto">
              <a:spcAft>
                <a:spcPts val="0"/>
              </a:spcAft>
              <a:buFont typeface="Arial" charset="0"/>
              <a:buNone/>
              <a:defRPr/>
            </a:pPr>
            <a:endParaRPr lang="en-US" smtClean="0"/>
          </a:p>
          <a:p>
            <a:pPr lvl="1" fontAlgn="auto">
              <a:spcAft>
                <a:spcPts val="0"/>
              </a:spcAft>
              <a:defRPr/>
            </a:pPr>
            <a:r>
              <a:rPr lang="en-US" smtClean="0"/>
              <a:t>FTC says “five [business] day period . . . </a:t>
            </a:r>
            <a:r>
              <a:rPr lang="en-US" i="1" smtClean="0"/>
              <a:t>appears</a:t>
            </a:r>
            <a:r>
              <a:rPr lang="en-US" smtClean="0"/>
              <a:t> reasonable.”</a:t>
            </a:r>
          </a:p>
          <a:p>
            <a:pPr lvl="1" fontAlgn="auto">
              <a:spcAft>
                <a:spcPts val="0"/>
              </a:spcAft>
              <a:defRPr/>
            </a:pPr>
            <a:endParaRPr lang="en-US" smtClean="0"/>
          </a:p>
          <a:p>
            <a:pPr lvl="1" fontAlgn="auto">
              <a:spcAft>
                <a:spcPts val="0"/>
              </a:spcAft>
              <a:defRPr/>
            </a:pPr>
            <a:r>
              <a:rPr lang="en-US" smtClean="0"/>
              <a:t>But it depends upon the circumstances.</a:t>
            </a:r>
          </a:p>
          <a:p>
            <a:pPr fontAlgn="auto">
              <a:spcAft>
                <a:spcPts val="0"/>
              </a:spcAft>
              <a:buFont typeface="Arial" pitchFamily="34" charset="0"/>
              <a:buChar char="•"/>
              <a:defRPr/>
            </a:pPr>
            <a:endParaRPr lang="en-US" smtClean="0"/>
          </a:p>
        </p:txBody>
      </p:sp>
      <p:sp>
        <p:nvSpPr>
          <p:cNvPr id="28675"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C6B6194-A97F-4928-8BE2-734DA008F482}"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smtClean="0">
                <a:latin typeface="Arial" charset="0"/>
              </a:rPr>
              <a:t>The Adverse Action Letter</a:t>
            </a:r>
          </a:p>
        </p:txBody>
      </p:sp>
      <p:sp>
        <p:nvSpPr>
          <p:cNvPr id="27651" name="Content Placeholder 2"/>
          <p:cNvSpPr>
            <a:spLocks noGrp="1"/>
          </p:cNvSpPr>
          <p:nvPr>
            <p:ph idx="1"/>
          </p:nvPr>
        </p:nvSpPr>
        <p:spPr>
          <a:xfrm>
            <a:off x="457200" y="1600200"/>
            <a:ext cx="8229600" cy="4419600"/>
          </a:xfrm>
        </p:spPr>
        <p:txBody>
          <a:bodyPr rtlCol="0">
            <a:normAutofit fontScale="85000" lnSpcReduction="20000"/>
          </a:bodyPr>
          <a:lstStyle/>
          <a:p>
            <a:pPr fontAlgn="auto">
              <a:spcAft>
                <a:spcPts val="0"/>
              </a:spcAft>
              <a:buFont typeface="Arial" pitchFamily="34" charset="0"/>
              <a:buChar char="•"/>
              <a:defRPr/>
            </a:pPr>
            <a:r>
              <a:rPr lang="en-US" smtClean="0"/>
              <a:t>Second, distinct notice.</a:t>
            </a:r>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May be provided orally, in writing, or electronically.</a:t>
            </a:r>
          </a:p>
          <a:p>
            <a:pPr lvl="1" fontAlgn="auto">
              <a:spcAft>
                <a:spcPts val="0"/>
              </a:spcAft>
              <a:defRPr/>
            </a:pPr>
            <a:r>
              <a:rPr lang="en-US" smtClean="0"/>
              <a:t>Make sure to keep a record.</a:t>
            </a:r>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Must disclose the individual’s right to dispute information with consumer reporting agency.  (</a:t>
            </a:r>
            <a:r>
              <a:rPr lang="en-US" i="1" smtClean="0"/>
              <a:t>See </a:t>
            </a:r>
            <a:r>
              <a:rPr lang="en-US" smtClean="0"/>
              <a:t>15 U.S.C. sec. 1681m(a)(3))</a:t>
            </a:r>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Must be sent within three business days of decision.</a:t>
            </a:r>
          </a:p>
        </p:txBody>
      </p:sp>
      <p:sp>
        <p:nvSpPr>
          <p:cNvPr id="29699"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E2132392-095B-4236-9400-E2AECC3CD5E0}"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US" i="1" smtClean="0">
                <a:latin typeface="Arial" charset="0"/>
              </a:rPr>
              <a:t>See Handouts</a:t>
            </a:r>
            <a:endParaRPr lang="en-US" smtClean="0">
              <a:latin typeface="Arial" charset="0"/>
            </a:endParaRPr>
          </a:p>
        </p:txBody>
      </p:sp>
      <p:sp>
        <p:nvSpPr>
          <p:cNvPr id="30722" name="Content Placeholder 2"/>
          <p:cNvSpPr>
            <a:spLocks noGrp="1"/>
          </p:cNvSpPr>
          <p:nvPr>
            <p:ph idx="1"/>
          </p:nvPr>
        </p:nvSpPr>
        <p:spPr>
          <a:xfrm>
            <a:off x="457200" y="1143000"/>
            <a:ext cx="8229600" cy="4419600"/>
          </a:xfrm>
        </p:spPr>
        <p:txBody>
          <a:bodyPr/>
          <a:lstStyle/>
          <a:p>
            <a:endParaRPr lang="en-US" smtClean="0">
              <a:latin typeface="Arial" charset="0"/>
            </a:endParaRPr>
          </a:p>
          <a:p>
            <a:endParaRPr lang="en-US" smtClean="0">
              <a:latin typeface="Arial" charset="0"/>
            </a:endParaRPr>
          </a:p>
          <a:p>
            <a:endParaRPr lang="en-US" smtClean="0">
              <a:latin typeface="Arial" charset="0"/>
            </a:endParaRPr>
          </a:p>
          <a:p>
            <a:pPr algn="ctr">
              <a:buFont typeface="Arial" charset="0"/>
              <a:buNone/>
            </a:pPr>
            <a:r>
              <a:rPr lang="en-US" sz="4400" b="1" smtClean="0">
                <a:latin typeface="Arial" charset="0"/>
              </a:rPr>
              <a:t>Sample Adverse Action Letter</a:t>
            </a:r>
          </a:p>
          <a:p>
            <a:endParaRPr lang="en-US" smtClean="0">
              <a:latin typeface="Arial" charset="0"/>
            </a:endParaRPr>
          </a:p>
          <a:p>
            <a:endParaRPr lang="en-US" smtClean="0">
              <a:latin typeface="Arial" charset="0"/>
            </a:endParaRPr>
          </a:p>
        </p:txBody>
      </p:sp>
      <p:sp>
        <p:nvSpPr>
          <p:cNvPr id="30723"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32A666B-8981-4DFD-A246-0DC802387CAA}" type="slidenum">
              <a:rPr lang="en-US">
                <a:cs typeface="Arial" charset="0"/>
              </a:rPr>
              <a:pPr fontAlgn="base">
                <a:spcBef>
                  <a:spcPct val="0"/>
                </a:spcBef>
                <a:spcAft>
                  <a:spcPct val="0"/>
                </a:spcAft>
              </a:pPr>
              <a:t>17</a:t>
            </a:fld>
            <a:endParaRPr lang="en-US">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What type of information can be considered or not considered?</a:t>
            </a:r>
            <a:endParaRPr lang="en-US" dirty="0"/>
          </a:p>
        </p:txBody>
      </p:sp>
      <p:sp>
        <p:nvSpPr>
          <p:cNvPr id="29699" name="Content Placeholder 2"/>
          <p:cNvSpPr>
            <a:spLocks noGrp="1"/>
          </p:cNvSpPr>
          <p:nvPr>
            <p:ph idx="1"/>
          </p:nvPr>
        </p:nvSpPr>
        <p:spPr>
          <a:xfrm>
            <a:off x="1066800" y="1798638"/>
            <a:ext cx="7620000" cy="4525962"/>
          </a:xfrm>
        </p:spPr>
        <p:txBody>
          <a:bodyPr rtlCol="0">
            <a:normAutofit fontScale="92500" lnSpcReduction="20000"/>
          </a:bodyPr>
          <a:lstStyle/>
          <a:p>
            <a:pPr fontAlgn="auto">
              <a:spcAft>
                <a:spcPts val="0"/>
              </a:spcAft>
              <a:buFont typeface="Arial" pitchFamily="34" charset="0"/>
              <a:buChar char="•"/>
              <a:defRPr/>
            </a:pPr>
            <a:r>
              <a:rPr lang="en-US" smtClean="0"/>
              <a:t>You </a:t>
            </a:r>
            <a:r>
              <a:rPr lang="en-US" b="1" u="sng" smtClean="0"/>
              <a:t>cannot</a:t>
            </a:r>
            <a:r>
              <a:rPr lang="en-US" smtClean="0"/>
              <a:t> consider the following:</a:t>
            </a:r>
            <a:endParaRPr lang="en-US" b="1" u="sng" smtClean="0"/>
          </a:p>
          <a:p>
            <a:pPr lvl="1" fontAlgn="auto">
              <a:spcAft>
                <a:spcPts val="0"/>
              </a:spcAft>
              <a:defRPr/>
            </a:pPr>
            <a:r>
              <a:rPr lang="en-US" smtClean="0"/>
              <a:t>Bankruptcies that are over 10 years old;</a:t>
            </a:r>
          </a:p>
          <a:p>
            <a:pPr lvl="1" fontAlgn="auto">
              <a:spcAft>
                <a:spcPts val="0"/>
              </a:spcAft>
              <a:defRPr/>
            </a:pPr>
            <a:endParaRPr lang="en-US" smtClean="0"/>
          </a:p>
          <a:p>
            <a:pPr lvl="1" fontAlgn="auto">
              <a:spcAft>
                <a:spcPts val="0"/>
              </a:spcAft>
              <a:defRPr/>
            </a:pPr>
            <a:r>
              <a:rPr lang="en-US" smtClean="0"/>
              <a:t>Mere arrests (but convictions, maybe);</a:t>
            </a:r>
          </a:p>
          <a:p>
            <a:pPr lvl="1" fontAlgn="auto">
              <a:spcAft>
                <a:spcPts val="0"/>
              </a:spcAft>
              <a:buFont typeface="Arial" charset="0"/>
              <a:buNone/>
              <a:defRPr/>
            </a:pPr>
            <a:endParaRPr lang="en-US" smtClean="0"/>
          </a:p>
          <a:p>
            <a:pPr lvl="1" fontAlgn="auto">
              <a:spcAft>
                <a:spcPts val="0"/>
              </a:spcAft>
              <a:defRPr/>
            </a:pPr>
            <a:r>
              <a:rPr lang="en-US" smtClean="0"/>
              <a:t>Civil proceedings more than seven years old;</a:t>
            </a:r>
          </a:p>
          <a:p>
            <a:pPr lvl="1" fontAlgn="auto">
              <a:spcAft>
                <a:spcPts val="0"/>
              </a:spcAft>
              <a:buFont typeface="Arial" charset="0"/>
              <a:buNone/>
              <a:defRPr/>
            </a:pPr>
            <a:endParaRPr lang="en-US" smtClean="0"/>
          </a:p>
          <a:p>
            <a:pPr lvl="1" fontAlgn="auto">
              <a:spcAft>
                <a:spcPts val="0"/>
              </a:spcAft>
              <a:defRPr/>
            </a:pPr>
            <a:r>
              <a:rPr lang="en-US" smtClean="0"/>
              <a:t>Paid tax liens more than seven years old; or</a:t>
            </a:r>
          </a:p>
          <a:p>
            <a:pPr lvl="1" fontAlgn="auto">
              <a:spcAft>
                <a:spcPts val="0"/>
              </a:spcAft>
              <a:buFont typeface="Arial" charset="0"/>
              <a:buNone/>
              <a:defRPr/>
            </a:pPr>
            <a:endParaRPr lang="en-US" smtClean="0"/>
          </a:p>
          <a:p>
            <a:pPr lvl="1" fontAlgn="auto">
              <a:spcAft>
                <a:spcPts val="0"/>
              </a:spcAft>
              <a:defRPr/>
            </a:pPr>
            <a:r>
              <a:rPr lang="en-US" smtClean="0"/>
              <a:t>Accounts in collection more than seven years old.</a:t>
            </a:r>
          </a:p>
          <a:p>
            <a:pPr fontAlgn="auto">
              <a:spcAft>
                <a:spcPts val="0"/>
              </a:spcAft>
              <a:buFont typeface="Arial" pitchFamily="34" charset="0"/>
              <a:buChar char="•"/>
              <a:defRPr/>
            </a:pPr>
            <a:endParaRPr lang="en-US" smtClean="0"/>
          </a:p>
        </p:txBody>
      </p:sp>
      <p:sp>
        <p:nvSpPr>
          <p:cNvPr id="31747"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15B49955-F976-49EF-BB06-137A2B8C6E3D}" type="slidenum">
              <a:rPr lang="en-US">
                <a:cs typeface="Arial" charset="0"/>
              </a:rPr>
              <a:pPr fontAlgn="base">
                <a:spcBef>
                  <a:spcPct val="0"/>
                </a:spcBef>
                <a:spcAft>
                  <a:spcPct val="0"/>
                </a:spcAft>
              </a:pPr>
              <a:t>18</a:t>
            </a:fld>
            <a:endParaRPr lang="en-US">
              <a:cs typeface="Arial"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US" smtClean="0">
                <a:latin typeface="Arial" charset="0"/>
              </a:rPr>
              <a:t>Special Note On Bankruptcy</a:t>
            </a:r>
          </a:p>
        </p:txBody>
      </p:sp>
      <p:sp>
        <p:nvSpPr>
          <p:cNvPr id="30723" name="Content Placeholder 2"/>
          <p:cNvSpPr>
            <a:spLocks noGrp="1"/>
          </p:cNvSpPr>
          <p:nvPr>
            <p:ph idx="1"/>
          </p:nvPr>
        </p:nvSpPr>
        <p:spPr>
          <a:xfrm>
            <a:off x="1066800" y="1600200"/>
            <a:ext cx="7620000" cy="5029200"/>
          </a:xfrm>
        </p:spPr>
        <p:txBody>
          <a:bodyPr rtlCol="0">
            <a:normAutofit fontScale="85000" lnSpcReduction="10000"/>
          </a:bodyPr>
          <a:lstStyle/>
          <a:p>
            <a:pPr fontAlgn="auto">
              <a:spcAft>
                <a:spcPts val="0"/>
              </a:spcAft>
              <a:buFont typeface="Arial" pitchFamily="34" charset="0"/>
              <a:buChar char="•"/>
              <a:defRPr/>
            </a:pPr>
            <a:r>
              <a:rPr lang="en-US" smtClean="0"/>
              <a:t>The Federal Bankruptcy Act prohibits public employers from denying employment to anyone who has filed for bankruptcy. </a:t>
            </a:r>
          </a:p>
          <a:p>
            <a:pPr fontAlgn="auto">
              <a:spcAft>
                <a:spcPts val="0"/>
              </a:spcAft>
              <a:buFont typeface="Arial" pitchFamily="34" charset="0"/>
              <a:buChar char="•"/>
              <a:defRPr/>
            </a:pPr>
            <a:r>
              <a:rPr lang="en-US" smtClean="0"/>
              <a:t> The Federal Bankruptcy Act also prohibits employers, both public and private, from engaging in various acts of discrimination against individuals because they have filed for bankruptcy. </a:t>
            </a:r>
          </a:p>
          <a:p>
            <a:pPr fontAlgn="auto">
              <a:spcAft>
                <a:spcPts val="0"/>
              </a:spcAft>
              <a:buFont typeface="Arial" pitchFamily="34" charset="0"/>
              <a:buChar char="•"/>
              <a:defRPr/>
            </a:pPr>
            <a:r>
              <a:rPr lang="en-US" smtClean="0"/>
              <a:t>The “shall not deny employment” language does not address private employers.  </a:t>
            </a:r>
          </a:p>
          <a:p>
            <a:pPr lvl="1" fontAlgn="auto">
              <a:spcAft>
                <a:spcPts val="0"/>
              </a:spcAft>
              <a:defRPr/>
            </a:pPr>
            <a:r>
              <a:rPr lang="en-US" i="1" smtClean="0"/>
              <a:t>Rea v. Federated Investors</a:t>
            </a:r>
            <a:r>
              <a:rPr lang="en-US" smtClean="0"/>
              <a:t>, 627 F.3d 937 (3d Cir. 2010).</a:t>
            </a:r>
          </a:p>
        </p:txBody>
      </p:sp>
      <p:sp>
        <p:nvSpPr>
          <p:cNvPr id="32771"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08447CA6-704A-4DB8-B44F-76FAAD27C7FF}" type="slidenum">
              <a:rPr lang="en-US">
                <a:cs typeface="Arial" charset="0"/>
              </a:rPr>
              <a:pPr fontAlgn="base">
                <a:spcBef>
                  <a:spcPct val="0"/>
                </a:spcBef>
                <a:spcAft>
                  <a:spcPct val="0"/>
                </a:spcAft>
              </a:pPr>
              <a:t>19</a:t>
            </a:fld>
            <a:endParaRPr lang="en-US">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6" descr="Road Map 2.JPG"/>
          <p:cNvPicPr>
            <a:picLocks noChangeAspect="1"/>
          </p:cNvPicPr>
          <p:nvPr/>
        </p:nvPicPr>
        <p:blipFill>
          <a:blip r:embed="rId2">
            <a:lum bright="20000"/>
            <a:grayscl/>
          </a:blip>
          <a:srcRect/>
          <a:stretch>
            <a:fillRect/>
          </a:stretch>
        </p:blipFill>
        <p:spPr bwMode="auto">
          <a:xfrm>
            <a:off x="0" y="0"/>
            <a:ext cx="9144000" cy="6324600"/>
          </a:xfrm>
          <a:prstGeom prst="rect">
            <a:avLst/>
          </a:prstGeom>
          <a:noFill/>
          <a:ln w="9525">
            <a:noFill/>
            <a:miter lim="800000"/>
            <a:headEnd/>
            <a:tailEnd/>
          </a:ln>
        </p:spPr>
      </p:pic>
      <p:sp>
        <p:nvSpPr>
          <p:cNvPr id="15362" name="Title 1"/>
          <p:cNvSpPr>
            <a:spLocks noGrp="1"/>
          </p:cNvSpPr>
          <p:nvPr>
            <p:ph type="title"/>
          </p:nvPr>
        </p:nvSpPr>
        <p:spPr/>
        <p:txBody>
          <a:bodyPr/>
          <a:lstStyle/>
          <a:p>
            <a:r>
              <a:rPr lang="en-US" smtClean="0">
                <a:latin typeface="Arial" charset="0"/>
              </a:rPr>
              <a:t>Roadmap</a:t>
            </a:r>
          </a:p>
        </p:txBody>
      </p:sp>
      <p:sp>
        <p:nvSpPr>
          <p:cNvPr id="15363" name="Content Placeholder 2"/>
          <p:cNvSpPr>
            <a:spLocks noGrp="1"/>
          </p:cNvSpPr>
          <p:nvPr>
            <p:ph idx="1"/>
          </p:nvPr>
        </p:nvSpPr>
        <p:spPr>
          <a:xfrm>
            <a:off x="457200" y="1600200"/>
            <a:ext cx="8229600" cy="4419600"/>
          </a:xfrm>
        </p:spPr>
        <p:txBody>
          <a:bodyPr/>
          <a:lstStyle/>
          <a:p>
            <a:r>
              <a:rPr lang="en-US" smtClean="0">
                <a:latin typeface="Arial" charset="0"/>
              </a:rPr>
              <a:t>Fair Credit Reporting Act and Background Checks</a:t>
            </a:r>
          </a:p>
          <a:p>
            <a:endParaRPr lang="en-US" smtClean="0">
              <a:latin typeface="Arial" charset="0"/>
            </a:endParaRPr>
          </a:p>
          <a:p>
            <a:r>
              <a:rPr lang="en-US" smtClean="0">
                <a:latin typeface="Arial" charset="0"/>
              </a:rPr>
              <a:t>Disparate Impact Claims and Background Checks</a:t>
            </a:r>
          </a:p>
          <a:p>
            <a:endParaRPr lang="en-US" smtClean="0">
              <a:latin typeface="Arial" charset="0"/>
            </a:endParaRPr>
          </a:p>
          <a:p>
            <a:r>
              <a:rPr lang="en-US" smtClean="0">
                <a:latin typeface="Arial" charset="0"/>
              </a:rPr>
              <a:t>Pre-Employment Skills Testing</a:t>
            </a:r>
          </a:p>
          <a:p>
            <a:endParaRPr lang="en-US" smtClean="0">
              <a:latin typeface="Arial" charset="0"/>
            </a:endParaRPr>
          </a:p>
        </p:txBody>
      </p:sp>
      <p:sp>
        <p:nvSpPr>
          <p:cNvPr id="15364"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FAB98E20-7277-4A83-950C-2E5C560ED685}"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What about criminal history information?</a:t>
            </a:r>
            <a:endParaRPr lang="en-US" dirty="0"/>
          </a:p>
        </p:txBody>
      </p:sp>
      <p:sp>
        <p:nvSpPr>
          <p:cNvPr id="31747" name="Content Placeholder 2"/>
          <p:cNvSpPr>
            <a:spLocks noGrp="1"/>
          </p:cNvSpPr>
          <p:nvPr>
            <p:ph idx="1"/>
          </p:nvPr>
        </p:nvSpPr>
        <p:spPr>
          <a:xfrm>
            <a:off x="1066800" y="1874838"/>
            <a:ext cx="7620000" cy="4525962"/>
          </a:xfrm>
        </p:spPr>
        <p:txBody>
          <a:bodyPr rtlCol="0">
            <a:normAutofit fontScale="85000" lnSpcReduction="20000"/>
          </a:bodyPr>
          <a:lstStyle/>
          <a:p>
            <a:pPr fontAlgn="auto">
              <a:spcAft>
                <a:spcPts val="0"/>
              </a:spcAft>
              <a:buFont typeface="Arial" pitchFamily="34" charset="0"/>
              <a:buChar char="•"/>
              <a:defRPr/>
            </a:pPr>
            <a:r>
              <a:rPr lang="en-US" smtClean="0"/>
              <a:t>Again, the Pennsylvania Criminal History Information Act strictly prohibits employers from making hiring decisions based on mere arrests.</a:t>
            </a:r>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What about convictions?</a:t>
            </a:r>
          </a:p>
          <a:p>
            <a:pPr lvl="1" fontAlgn="auto">
              <a:spcAft>
                <a:spcPts val="0"/>
              </a:spcAft>
              <a:defRPr/>
            </a:pPr>
            <a:r>
              <a:rPr lang="en-US" smtClean="0"/>
              <a:t>Only if the conviction is “job related.”</a:t>
            </a:r>
          </a:p>
          <a:p>
            <a:pPr fontAlgn="auto">
              <a:spcAft>
                <a:spcPts val="0"/>
              </a:spcAft>
              <a:buFont typeface="Arial" pitchFamily="34" charset="0"/>
              <a:buChar char="•"/>
              <a:defRPr/>
            </a:pPr>
            <a:endParaRPr lang="en-US" b="1" u="sng" smtClean="0"/>
          </a:p>
          <a:p>
            <a:pPr fontAlgn="auto">
              <a:spcAft>
                <a:spcPts val="0"/>
              </a:spcAft>
              <a:buFont typeface="Arial" pitchFamily="34" charset="0"/>
              <a:buChar char="•"/>
              <a:defRPr/>
            </a:pPr>
            <a:r>
              <a:rPr lang="en-US" b="1" u="sng" smtClean="0"/>
              <a:t>AND</a:t>
            </a:r>
            <a:r>
              <a:rPr lang="en-US" smtClean="0"/>
              <a:t>, the employer must inform the applicant if the decision not to hire him was, in part, on the basis of criminal history information.</a:t>
            </a:r>
            <a:endParaRPr lang="en-US" b="1" u="sng" smtClean="0"/>
          </a:p>
          <a:p>
            <a:pPr fontAlgn="auto">
              <a:spcAft>
                <a:spcPts val="0"/>
              </a:spcAft>
              <a:buFont typeface="Arial" pitchFamily="34" charset="0"/>
              <a:buChar char="•"/>
              <a:defRPr/>
            </a:pPr>
            <a:endParaRPr lang="en-US" smtClean="0"/>
          </a:p>
        </p:txBody>
      </p:sp>
      <p:sp>
        <p:nvSpPr>
          <p:cNvPr id="33795"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1B1BBB4F-B148-413A-9260-5DF6781F4EC5}" type="slidenum">
              <a:rPr lang="en-US">
                <a:cs typeface="Arial" charset="0"/>
              </a:rPr>
              <a:pPr fontAlgn="base">
                <a:spcBef>
                  <a:spcPct val="0"/>
                </a:spcBef>
                <a:spcAft>
                  <a:spcPct val="0"/>
                </a:spcAft>
              </a:pPr>
              <a:t>20</a:t>
            </a:fld>
            <a:endParaRPr lang="en-US">
              <a:cs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What about criminal history information?</a:t>
            </a:r>
            <a:endParaRPr lang="en-US" dirty="0"/>
          </a:p>
        </p:txBody>
      </p:sp>
      <p:sp>
        <p:nvSpPr>
          <p:cNvPr id="32771" name="Content Placeholder 2"/>
          <p:cNvSpPr>
            <a:spLocks noGrp="1"/>
          </p:cNvSpPr>
          <p:nvPr>
            <p:ph idx="1"/>
          </p:nvPr>
        </p:nvSpPr>
        <p:spPr>
          <a:xfrm>
            <a:off x="1066800" y="1874838"/>
            <a:ext cx="7620000" cy="4525962"/>
          </a:xfrm>
        </p:spPr>
        <p:txBody>
          <a:bodyPr rtlCol="0">
            <a:normAutofit lnSpcReduction="10000"/>
          </a:bodyPr>
          <a:lstStyle/>
          <a:p>
            <a:pPr fontAlgn="auto">
              <a:spcAft>
                <a:spcPts val="0"/>
              </a:spcAft>
              <a:buFont typeface="Arial" pitchFamily="34" charset="0"/>
              <a:buChar char="•"/>
              <a:defRPr/>
            </a:pPr>
            <a:r>
              <a:rPr lang="en-US" sz="2800" smtClean="0"/>
              <a:t>Penalties for violating the Pennsylvania Criminal History Act are stiff:</a:t>
            </a:r>
          </a:p>
          <a:p>
            <a:pPr fontAlgn="auto">
              <a:spcAft>
                <a:spcPts val="0"/>
              </a:spcAft>
              <a:buFont typeface="Arial" pitchFamily="34" charset="0"/>
              <a:buChar char="•"/>
              <a:defRPr/>
            </a:pPr>
            <a:endParaRPr lang="en-US" sz="2800" smtClean="0"/>
          </a:p>
          <a:p>
            <a:pPr lvl="1" fontAlgn="auto">
              <a:spcAft>
                <a:spcPts val="0"/>
              </a:spcAft>
              <a:defRPr/>
            </a:pPr>
            <a:r>
              <a:rPr lang="en-US" sz="2400" smtClean="0"/>
              <a:t>Monetary damages related to loss of employment opportunity (</a:t>
            </a:r>
            <a:r>
              <a:rPr lang="en-US" sz="2400" i="1" smtClean="0"/>
              <a:t>i.e.</a:t>
            </a:r>
            <a:r>
              <a:rPr lang="en-US" sz="2400" smtClean="0"/>
              <a:t> lost wages) and attorneys’ fees</a:t>
            </a:r>
          </a:p>
          <a:p>
            <a:pPr lvl="1" fontAlgn="auto">
              <a:spcAft>
                <a:spcPts val="0"/>
              </a:spcAft>
              <a:defRPr/>
            </a:pPr>
            <a:endParaRPr lang="en-US" sz="2400" smtClean="0"/>
          </a:p>
          <a:p>
            <a:pPr lvl="1" fontAlgn="auto">
              <a:spcAft>
                <a:spcPts val="0"/>
              </a:spcAft>
              <a:defRPr/>
            </a:pPr>
            <a:r>
              <a:rPr lang="en-US" sz="2400" smtClean="0"/>
              <a:t>Statutory penalties at minimum of $100 </a:t>
            </a:r>
            <a:r>
              <a:rPr lang="en-US" sz="2400" u="sng" smtClean="0"/>
              <a:t>per</a:t>
            </a:r>
            <a:r>
              <a:rPr lang="en-US" sz="2400" smtClean="0"/>
              <a:t> </a:t>
            </a:r>
            <a:r>
              <a:rPr lang="en-US" sz="2400" u="sng" smtClean="0"/>
              <a:t>violation</a:t>
            </a:r>
            <a:r>
              <a:rPr lang="en-US" sz="2400" smtClean="0"/>
              <a:t>.</a:t>
            </a:r>
          </a:p>
          <a:p>
            <a:pPr lvl="1" fontAlgn="auto">
              <a:spcAft>
                <a:spcPts val="0"/>
              </a:spcAft>
              <a:buFont typeface="Arial" charset="0"/>
              <a:buNone/>
              <a:defRPr/>
            </a:pPr>
            <a:endParaRPr lang="en-US" sz="2400" smtClean="0"/>
          </a:p>
          <a:p>
            <a:pPr lvl="1" fontAlgn="auto">
              <a:spcAft>
                <a:spcPts val="0"/>
              </a:spcAft>
              <a:defRPr/>
            </a:pPr>
            <a:r>
              <a:rPr lang="en-US" sz="2400" smtClean="0"/>
              <a:t>Punitive damages for “willful violations” between a minimum of $1,000 to $10,000 </a:t>
            </a:r>
            <a:r>
              <a:rPr lang="en-US" sz="2400" u="sng" smtClean="0"/>
              <a:t>per</a:t>
            </a:r>
            <a:r>
              <a:rPr lang="en-US" sz="2400" smtClean="0"/>
              <a:t> </a:t>
            </a:r>
            <a:r>
              <a:rPr lang="en-US" sz="2400" u="sng" smtClean="0"/>
              <a:t>violation</a:t>
            </a:r>
            <a:r>
              <a:rPr lang="en-US" sz="2400" smtClean="0"/>
              <a:t>.</a:t>
            </a:r>
            <a:endParaRPr lang="en-US" smtClean="0"/>
          </a:p>
          <a:p>
            <a:pPr fontAlgn="auto">
              <a:spcAft>
                <a:spcPts val="0"/>
              </a:spcAft>
              <a:buFont typeface="Arial" pitchFamily="34" charset="0"/>
              <a:buChar char="•"/>
              <a:defRPr/>
            </a:pPr>
            <a:endParaRPr lang="en-US" smtClean="0"/>
          </a:p>
        </p:txBody>
      </p:sp>
      <p:sp>
        <p:nvSpPr>
          <p:cNvPr id="34819"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1E6B81C-F1BC-4E76-885C-75CF76EB159E}" type="slidenum">
              <a:rPr lang="en-US">
                <a:cs typeface="Arial" charset="0"/>
              </a:rPr>
              <a:pPr fontAlgn="base">
                <a:spcBef>
                  <a:spcPct val="0"/>
                </a:spcBef>
                <a:spcAft>
                  <a:spcPct val="0"/>
                </a:spcAft>
              </a:pPr>
              <a:t>21</a:t>
            </a:fld>
            <a:endParaRPr lang="en-US">
              <a:cs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PHRC/EEOC </a:t>
            </a:r>
            <a:br>
              <a:rPr lang="en-US" dirty="0" smtClean="0"/>
            </a:br>
            <a:r>
              <a:rPr lang="en-US" dirty="0" smtClean="0"/>
              <a:t>Disparate Impact Claims</a:t>
            </a:r>
            <a:endParaRPr lang="en-US" dirty="0"/>
          </a:p>
        </p:txBody>
      </p:sp>
      <p:sp>
        <p:nvSpPr>
          <p:cNvPr id="33795" name="Content Placeholder 2"/>
          <p:cNvSpPr>
            <a:spLocks noGrp="1"/>
          </p:cNvSpPr>
          <p:nvPr>
            <p:ph idx="1"/>
          </p:nvPr>
        </p:nvSpPr>
        <p:spPr>
          <a:xfrm>
            <a:off x="1066800" y="1874838"/>
            <a:ext cx="7620000" cy="4525962"/>
          </a:xfrm>
        </p:spPr>
        <p:txBody>
          <a:bodyPr rtlCol="0">
            <a:normAutofit fontScale="92500" lnSpcReduction="20000"/>
          </a:bodyPr>
          <a:lstStyle/>
          <a:p>
            <a:pPr fontAlgn="auto">
              <a:spcAft>
                <a:spcPts val="0"/>
              </a:spcAft>
              <a:buFont typeface="Arial" pitchFamily="34" charset="0"/>
              <a:buChar char="•"/>
              <a:defRPr/>
            </a:pPr>
            <a:r>
              <a:rPr lang="en-US" smtClean="0"/>
              <a:t>Two major classes of discrimination claims:</a:t>
            </a:r>
          </a:p>
          <a:p>
            <a:pPr lvl="1" fontAlgn="auto">
              <a:spcAft>
                <a:spcPts val="0"/>
              </a:spcAft>
              <a:defRPr/>
            </a:pPr>
            <a:r>
              <a:rPr lang="en-US" smtClean="0"/>
              <a:t>Disparate Treatment (“I wasn’t hired because they don’t like Latinos.”); and </a:t>
            </a:r>
          </a:p>
          <a:p>
            <a:pPr lvl="1" fontAlgn="auto">
              <a:spcAft>
                <a:spcPts val="0"/>
              </a:spcAft>
              <a:defRPr/>
            </a:pPr>
            <a:endParaRPr lang="en-US" smtClean="0"/>
          </a:p>
          <a:p>
            <a:pPr lvl="1" fontAlgn="auto">
              <a:spcAft>
                <a:spcPts val="0"/>
              </a:spcAft>
              <a:defRPr/>
            </a:pPr>
            <a:r>
              <a:rPr lang="en-US" smtClean="0"/>
              <a:t>Disparate Impact</a:t>
            </a:r>
          </a:p>
          <a:p>
            <a:pPr lvl="2" fontAlgn="auto">
              <a:spcAft>
                <a:spcPts val="0"/>
              </a:spcAft>
              <a:buFont typeface="Arial" pitchFamily="34" charset="0"/>
              <a:buChar char="•"/>
              <a:defRPr/>
            </a:pPr>
            <a:r>
              <a:rPr lang="en-US" smtClean="0"/>
              <a:t>Unintentional;</a:t>
            </a:r>
          </a:p>
          <a:p>
            <a:pPr lvl="2" fontAlgn="auto">
              <a:spcAft>
                <a:spcPts val="0"/>
              </a:spcAft>
              <a:buFont typeface="Arial" charset="0"/>
              <a:buNone/>
              <a:defRPr/>
            </a:pPr>
            <a:endParaRPr lang="en-US" smtClean="0"/>
          </a:p>
          <a:p>
            <a:pPr lvl="2" fontAlgn="auto">
              <a:spcAft>
                <a:spcPts val="0"/>
              </a:spcAft>
              <a:buFont typeface="Arial" pitchFamily="34" charset="0"/>
              <a:buChar char="•"/>
              <a:defRPr/>
            </a:pPr>
            <a:r>
              <a:rPr lang="en-US" smtClean="0"/>
              <a:t>Facially neutral policy that has a statistically significant disparate impact on certain groups;</a:t>
            </a:r>
          </a:p>
          <a:p>
            <a:pPr lvl="2" fontAlgn="auto">
              <a:spcAft>
                <a:spcPts val="0"/>
              </a:spcAft>
              <a:buFont typeface="Arial" charset="0"/>
              <a:buNone/>
              <a:defRPr/>
            </a:pPr>
            <a:endParaRPr lang="en-US" smtClean="0"/>
          </a:p>
          <a:p>
            <a:pPr lvl="2" fontAlgn="auto">
              <a:spcAft>
                <a:spcPts val="0"/>
              </a:spcAft>
              <a:buFont typeface="Arial" pitchFamily="34" charset="0"/>
              <a:buChar char="•"/>
              <a:defRPr/>
            </a:pPr>
            <a:r>
              <a:rPr lang="en-US" smtClean="0"/>
              <a:t>Cannot be justified by business necessity.</a:t>
            </a:r>
          </a:p>
          <a:p>
            <a:pPr fontAlgn="auto">
              <a:spcAft>
                <a:spcPts val="0"/>
              </a:spcAft>
              <a:buFont typeface="Arial" pitchFamily="34" charset="0"/>
              <a:buChar char="•"/>
              <a:defRPr/>
            </a:pPr>
            <a:endParaRPr lang="en-US" smtClean="0"/>
          </a:p>
        </p:txBody>
      </p:sp>
      <p:sp>
        <p:nvSpPr>
          <p:cNvPr id="35843"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E918276D-8151-4236-8027-6E2EBE6F6A83}" type="slidenum">
              <a:rPr lang="en-US">
                <a:cs typeface="Arial" charset="0"/>
              </a:rPr>
              <a:pPr fontAlgn="base">
                <a:spcBef>
                  <a:spcPct val="0"/>
                </a:spcBef>
                <a:spcAft>
                  <a:spcPct val="0"/>
                </a:spcAft>
              </a:pPr>
              <a:t>22</a:t>
            </a:fld>
            <a:endParaRPr lang="en-US">
              <a:cs typeface="Arial"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PHRC 2009 Policy Guidance Regarding Disparate Impact</a:t>
            </a:r>
            <a:endParaRPr lang="en-US" dirty="0"/>
          </a:p>
        </p:txBody>
      </p:sp>
      <p:sp>
        <p:nvSpPr>
          <p:cNvPr id="34819" name="Content Placeholder 2"/>
          <p:cNvSpPr>
            <a:spLocks noGrp="1"/>
          </p:cNvSpPr>
          <p:nvPr>
            <p:ph idx="1"/>
          </p:nvPr>
        </p:nvSpPr>
        <p:spPr>
          <a:xfrm>
            <a:off x="1066800" y="1874838"/>
            <a:ext cx="7620000" cy="4525962"/>
          </a:xfrm>
        </p:spPr>
        <p:txBody>
          <a:bodyPr rtlCol="0">
            <a:normAutofit lnSpcReduction="10000"/>
          </a:bodyPr>
          <a:lstStyle/>
          <a:p>
            <a:pPr fontAlgn="auto">
              <a:spcAft>
                <a:spcPts val="0"/>
              </a:spcAft>
              <a:buFont typeface="Arial" pitchFamily="34" charset="0"/>
              <a:buChar char="•"/>
              <a:defRPr/>
            </a:pPr>
            <a:r>
              <a:rPr lang="en-US" smtClean="0"/>
              <a:t>PHRC will presume that an employer’s use of criminal history information imposes a disparate impact on Black and Hispanic applicants.</a:t>
            </a:r>
          </a:p>
          <a:p>
            <a:pPr fontAlgn="auto">
              <a:spcAft>
                <a:spcPts val="0"/>
              </a:spcAft>
              <a:buFont typeface="Arial" charset="0"/>
              <a:buNone/>
              <a:defRPr/>
            </a:pPr>
            <a:endParaRPr lang="en-US" smtClean="0"/>
          </a:p>
          <a:p>
            <a:pPr fontAlgn="auto">
              <a:spcAft>
                <a:spcPts val="0"/>
              </a:spcAft>
              <a:buFont typeface="Arial" pitchFamily="34" charset="0"/>
              <a:buChar char="•"/>
              <a:defRPr/>
            </a:pPr>
            <a:r>
              <a:rPr lang="en-US" u="sng" smtClean="0"/>
              <a:t>“Guilty Until Proven Innocent”</a:t>
            </a:r>
            <a:r>
              <a:rPr lang="en-US" smtClean="0"/>
              <a:t>:  Shifts burden to the employer to establish the lack of statistical impact or “business necessity.”</a:t>
            </a:r>
            <a:endParaRPr lang="en-US" u="sng" smtClean="0"/>
          </a:p>
          <a:p>
            <a:pPr fontAlgn="auto">
              <a:spcAft>
                <a:spcPts val="0"/>
              </a:spcAft>
              <a:buFont typeface="Arial" pitchFamily="34" charset="0"/>
              <a:buChar char="•"/>
              <a:defRPr/>
            </a:pPr>
            <a:endParaRPr lang="en-US" smtClean="0"/>
          </a:p>
        </p:txBody>
      </p:sp>
      <p:sp>
        <p:nvSpPr>
          <p:cNvPr id="36867"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986CF510-62DB-4930-A1C5-2DF74C81C619}" type="slidenum">
              <a:rPr lang="en-US">
                <a:cs typeface="Arial" charset="0"/>
              </a:rPr>
              <a:pPr fontAlgn="base">
                <a:spcBef>
                  <a:spcPct val="0"/>
                </a:spcBef>
                <a:spcAft>
                  <a:spcPct val="0"/>
                </a:spcAft>
              </a:pPr>
              <a:t>23</a:t>
            </a:fld>
            <a:endParaRPr lang="en-US">
              <a:cs typeface="Arial"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PHRC 2009 Policy Guidance Regarding Disparate Impact</a:t>
            </a:r>
            <a:endParaRPr lang="en-US" dirty="0"/>
          </a:p>
        </p:txBody>
      </p:sp>
      <p:sp>
        <p:nvSpPr>
          <p:cNvPr id="35843" name="Content Placeholder 2"/>
          <p:cNvSpPr>
            <a:spLocks noGrp="1"/>
          </p:cNvSpPr>
          <p:nvPr>
            <p:ph idx="1"/>
          </p:nvPr>
        </p:nvSpPr>
        <p:spPr>
          <a:xfrm>
            <a:off x="1066800" y="1874838"/>
            <a:ext cx="7620000" cy="4525962"/>
          </a:xfrm>
        </p:spPr>
        <p:txBody>
          <a:bodyPr rtlCol="0">
            <a:normAutofit lnSpcReduction="10000"/>
          </a:bodyPr>
          <a:lstStyle/>
          <a:p>
            <a:pPr fontAlgn="auto">
              <a:spcAft>
                <a:spcPts val="0"/>
              </a:spcAft>
              <a:buFont typeface="Arial" pitchFamily="34" charset="0"/>
              <a:buChar char="•"/>
              <a:defRPr/>
            </a:pPr>
            <a:r>
              <a:rPr lang="en-US" smtClean="0"/>
              <a:t>To prove “business necessity” the employer must provide “some level of empirical proof” that,</a:t>
            </a:r>
          </a:p>
          <a:p>
            <a:pPr lvl="1" fontAlgn="auto">
              <a:spcAft>
                <a:spcPts val="0"/>
              </a:spcAft>
              <a:defRPr/>
            </a:pPr>
            <a:endParaRPr lang="en-US" smtClean="0"/>
          </a:p>
          <a:p>
            <a:pPr lvl="1" fontAlgn="auto">
              <a:spcAft>
                <a:spcPts val="0"/>
              </a:spcAft>
              <a:defRPr/>
            </a:pPr>
            <a:r>
              <a:rPr lang="en-US" smtClean="0"/>
              <a:t> The excluded applicant had been convicted of a crime, not merely arrested; and </a:t>
            </a:r>
          </a:p>
          <a:p>
            <a:pPr lvl="1" fontAlgn="auto">
              <a:spcAft>
                <a:spcPts val="0"/>
              </a:spcAft>
              <a:defRPr/>
            </a:pPr>
            <a:endParaRPr lang="en-US" smtClean="0"/>
          </a:p>
          <a:p>
            <a:pPr lvl="1" fontAlgn="auto">
              <a:spcAft>
                <a:spcPts val="0"/>
              </a:spcAft>
              <a:defRPr/>
            </a:pPr>
            <a:r>
              <a:rPr lang="en-US" smtClean="0"/>
              <a:t>The applicant presents an “unacceptable level of risk.”</a:t>
            </a:r>
          </a:p>
          <a:p>
            <a:pPr lvl="1" fontAlgn="auto">
              <a:spcAft>
                <a:spcPts val="0"/>
              </a:spcAft>
              <a:defRPr/>
            </a:pPr>
            <a:endParaRPr lang="en-US" smtClean="0"/>
          </a:p>
          <a:p>
            <a:pPr fontAlgn="auto">
              <a:spcAft>
                <a:spcPts val="0"/>
              </a:spcAft>
              <a:buFont typeface="Arial" pitchFamily="34" charset="0"/>
              <a:buChar char="•"/>
              <a:defRPr/>
            </a:pPr>
            <a:endParaRPr lang="en-US" smtClean="0"/>
          </a:p>
        </p:txBody>
      </p:sp>
      <p:sp>
        <p:nvSpPr>
          <p:cNvPr id="37891"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A3780F56-E938-4039-9FA3-16C7A82BF0B8}" type="slidenum">
              <a:rPr lang="en-US">
                <a:cs typeface="Arial" charset="0"/>
              </a:rPr>
              <a:pPr fontAlgn="base">
                <a:spcBef>
                  <a:spcPct val="0"/>
                </a:spcBef>
                <a:spcAft>
                  <a:spcPct val="0"/>
                </a:spcAft>
              </a:pPr>
              <a:t>24</a:t>
            </a:fld>
            <a:endParaRPr lang="en-US">
              <a:cs typeface="Arial"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PHRC 2009 Policy Guidance Regarding Disparate Impact</a:t>
            </a:r>
            <a:endParaRPr lang="en-US" dirty="0"/>
          </a:p>
        </p:txBody>
      </p:sp>
      <p:sp>
        <p:nvSpPr>
          <p:cNvPr id="3" name="Content Placeholder 2"/>
          <p:cNvSpPr>
            <a:spLocks noGrp="1"/>
          </p:cNvSpPr>
          <p:nvPr>
            <p:ph idx="1"/>
          </p:nvPr>
        </p:nvSpPr>
        <p:spPr>
          <a:xfrm>
            <a:off x="1066800" y="1874838"/>
            <a:ext cx="7620000" cy="4525962"/>
          </a:xfrm>
        </p:spPr>
        <p:txBody>
          <a:bodyPr rtlCol="0">
            <a:normAutofit lnSpcReduction="10000"/>
          </a:bodyPr>
          <a:lstStyle/>
          <a:p>
            <a:pPr fontAlgn="auto">
              <a:spcAft>
                <a:spcPts val="0"/>
              </a:spcAft>
              <a:buFont typeface="Arial" pitchFamily="34" charset="0"/>
              <a:buChar char="•"/>
              <a:defRPr/>
            </a:pPr>
            <a:r>
              <a:rPr lang="en-US" sz="2800" dirty="0" smtClean="0"/>
              <a:t>Determining “unacceptable level of risk”:</a:t>
            </a:r>
          </a:p>
          <a:p>
            <a:pPr lvl="1" fontAlgn="auto">
              <a:spcAft>
                <a:spcPts val="0"/>
              </a:spcAft>
              <a:buFont typeface="Arial" pitchFamily="34" charset="0"/>
              <a:buChar char="–"/>
              <a:defRPr/>
            </a:pPr>
            <a:r>
              <a:rPr lang="en-US" sz="2400" dirty="0" smtClean="0"/>
              <a:t>Circumstances, number and seriousness of convictions;</a:t>
            </a:r>
          </a:p>
          <a:p>
            <a:pPr lvl="1" fontAlgn="auto">
              <a:spcAft>
                <a:spcPts val="0"/>
              </a:spcAft>
              <a:buFont typeface="Arial" pitchFamily="34" charset="0"/>
              <a:buChar char="–"/>
              <a:defRPr/>
            </a:pPr>
            <a:r>
              <a:rPr lang="en-US" sz="2400" dirty="0" smtClean="0"/>
              <a:t>Convictions’ relationship to position;</a:t>
            </a:r>
          </a:p>
          <a:p>
            <a:pPr lvl="1" fontAlgn="auto">
              <a:spcAft>
                <a:spcPts val="0"/>
              </a:spcAft>
              <a:buFont typeface="Arial" pitchFamily="34" charset="0"/>
              <a:buChar char="–"/>
              <a:defRPr/>
            </a:pPr>
            <a:r>
              <a:rPr lang="en-US" sz="2400" dirty="0" smtClean="0"/>
              <a:t>Passage of time (7 years presumption); and</a:t>
            </a:r>
          </a:p>
          <a:p>
            <a:pPr lvl="1" fontAlgn="auto">
              <a:spcAft>
                <a:spcPts val="0"/>
              </a:spcAft>
              <a:buFont typeface="Arial" pitchFamily="34" charset="0"/>
              <a:buChar char="–"/>
              <a:defRPr/>
            </a:pPr>
            <a:r>
              <a:rPr lang="en-US" sz="2400" dirty="0" smtClean="0"/>
              <a:t>Evidence of rehabilitation</a:t>
            </a:r>
          </a:p>
          <a:p>
            <a:pPr lvl="2" fontAlgn="auto">
              <a:spcAft>
                <a:spcPts val="0"/>
              </a:spcAft>
              <a:buFont typeface="Arial" pitchFamily="34" charset="0"/>
              <a:buChar char="•"/>
              <a:defRPr/>
            </a:pPr>
            <a:r>
              <a:rPr lang="en-US" sz="2000" dirty="0" smtClean="0"/>
              <a:t>Compliance with punishment terms;</a:t>
            </a:r>
          </a:p>
          <a:p>
            <a:pPr lvl="2" fontAlgn="auto">
              <a:spcAft>
                <a:spcPts val="0"/>
              </a:spcAft>
              <a:buFont typeface="Arial" pitchFamily="34" charset="0"/>
              <a:buChar char="•"/>
              <a:defRPr/>
            </a:pPr>
            <a:r>
              <a:rPr lang="en-US" sz="2000" dirty="0" smtClean="0"/>
              <a:t>Steady employment since release;</a:t>
            </a:r>
          </a:p>
          <a:p>
            <a:pPr lvl="2" fontAlgn="auto">
              <a:spcAft>
                <a:spcPts val="0"/>
              </a:spcAft>
              <a:buFont typeface="Arial" pitchFamily="34" charset="0"/>
              <a:buChar char="•"/>
              <a:defRPr/>
            </a:pPr>
            <a:r>
              <a:rPr lang="en-US" sz="2000" dirty="0" smtClean="0"/>
              <a:t>Education or professional training since conviction;</a:t>
            </a:r>
          </a:p>
          <a:p>
            <a:pPr lvl="2" fontAlgn="auto">
              <a:spcAft>
                <a:spcPts val="0"/>
              </a:spcAft>
              <a:buFont typeface="Arial" pitchFamily="34" charset="0"/>
              <a:buChar char="•"/>
              <a:defRPr/>
            </a:pPr>
            <a:r>
              <a:rPr lang="en-US" sz="2000" dirty="0" smtClean="0"/>
              <a:t>Completion of drug or alcohol rehab; and</a:t>
            </a:r>
          </a:p>
          <a:p>
            <a:pPr lvl="2" fontAlgn="auto">
              <a:spcAft>
                <a:spcPts val="0"/>
              </a:spcAft>
              <a:buFont typeface="Arial" pitchFamily="34" charset="0"/>
              <a:buChar char="•"/>
              <a:defRPr/>
            </a:pPr>
            <a:r>
              <a:rPr lang="en-US" sz="2000" dirty="0" smtClean="0"/>
              <a:t>Letters of recommendation from former employers and/or probation or parole officers.</a:t>
            </a:r>
          </a:p>
          <a:p>
            <a:pPr fontAlgn="auto">
              <a:spcAft>
                <a:spcPts val="0"/>
              </a:spcAft>
              <a:buFont typeface="Arial" pitchFamily="34" charset="0"/>
              <a:buChar char="•"/>
              <a:defRPr/>
            </a:pPr>
            <a:endParaRPr lang="en-US" dirty="0"/>
          </a:p>
        </p:txBody>
      </p:sp>
      <p:sp>
        <p:nvSpPr>
          <p:cNvPr id="38915"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075C24EF-EC49-4F68-8235-8DFD3D514B26}" type="slidenum">
              <a:rPr lang="en-US">
                <a:cs typeface="Arial" charset="0"/>
              </a:rPr>
              <a:pPr fontAlgn="base">
                <a:spcBef>
                  <a:spcPct val="0"/>
                </a:spcBef>
                <a:spcAft>
                  <a:spcPct val="0"/>
                </a:spcAft>
              </a:pPr>
              <a:t>25</a:t>
            </a:fld>
            <a:endParaRPr lang="en-US">
              <a:cs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PHRC 2009 Policy Guidance Regarding Disparate Impact</a:t>
            </a:r>
            <a:endParaRPr lang="en-US" dirty="0"/>
          </a:p>
        </p:txBody>
      </p:sp>
      <p:sp>
        <p:nvSpPr>
          <p:cNvPr id="37891" name="Content Placeholder 2"/>
          <p:cNvSpPr>
            <a:spLocks noGrp="1"/>
          </p:cNvSpPr>
          <p:nvPr>
            <p:ph idx="1"/>
          </p:nvPr>
        </p:nvSpPr>
        <p:spPr>
          <a:xfrm>
            <a:off x="1066800" y="1874838"/>
            <a:ext cx="7620000" cy="4525962"/>
          </a:xfrm>
        </p:spPr>
        <p:txBody>
          <a:bodyPr rtlCol="0">
            <a:normAutofit fontScale="92500" lnSpcReduction="20000"/>
          </a:bodyPr>
          <a:lstStyle/>
          <a:p>
            <a:pPr fontAlgn="auto">
              <a:spcAft>
                <a:spcPts val="0"/>
              </a:spcAft>
              <a:buFont typeface="Arial" pitchFamily="34" charset="0"/>
              <a:buChar char="•"/>
              <a:defRPr/>
            </a:pPr>
            <a:r>
              <a:rPr lang="en-US" b="1" u="sng" smtClean="0"/>
              <a:t>VERY</a:t>
            </a:r>
            <a:r>
              <a:rPr lang="en-US" b="1" smtClean="0"/>
              <a:t> </a:t>
            </a:r>
            <a:r>
              <a:rPr lang="en-US" b="1" u="sng" smtClean="0"/>
              <a:t>IMPORTANT</a:t>
            </a:r>
          </a:p>
          <a:p>
            <a:pPr lvl="1" fontAlgn="auto">
              <a:spcAft>
                <a:spcPts val="0"/>
              </a:spcAft>
              <a:defRPr/>
            </a:pPr>
            <a:r>
              <a:rPr lang="en-US" smtClean="0"/>
              <a:t>Do not make “unacceptable level of risk” assessment early in the hiring decision process.</a:t>
            </a:r>
          </a:p>
          <a:p>
            <a:pPr lvl="1" fontAlgn="auto">
              <a:spcAft>
                <a:spcPts val="0"/>
              </a:spcAft>
              <a:buFont typeface="Arial" charset="0"/>
              <a:buNone/>
              <a:defRPr/>
            </a:pPr>
            <a:endParaRPr lang="en-US" smtClean="0"/>
          </a:p>
          <a:p>
            <a:pPr lvl="1" fontAlgn="auto">
              <a:spcAft>
                <a:spcPts val="0"/>
              </a:spcAft>
              <a:defRPr/>
            </a:pPr>
            <a:r>
              <a:rPr lang="en-US" smtClean="0"/>
              <a:t>PHRC will look more favorably on an employer’s policy that does not solicit criminal history information until </a:t>
            </a:r>
            <a:r>
              <a:rPr lang="en-US" u="sng" smtClean="0"/>
              <a:t>after</a:t>
            </a:r>
            <a:r>
              <a:rPr lang="en-US" smtClean="0"/>
              <a:t> a decision is made regarding whether the applicant satisfies other criteria for hiring.</a:t>
            </a:r>
          </a:p>
          <a:p>
            <a:pPr lvl="1" fontAlgn="auto">
              <a:spcAft>
                <a:spcPts val="0"/>
              </a:spcAft>
              <a:buFont typeface="Arial" charset="0"/>
              <a:buNone/>
              <a:defRPr/>
            </a:pPr>
            <a:endParaRPr lang="en-US" smtClean="0"/>
          </a:p>
          <a:p>
            <a:pPr lvl="1" fontAlgn="auto">
              <a:spcAft>
                <a:spcPts val="0"/>
              </a:spcAft>
              <a:defRPr/>
            </a:pPr>
            <a:r>
              <a:rPr lang="en-US" smtClean="0"/>
              <a:t>No automatic disqualifications</a:t>
            </a:r>
          </a:p>
          <a:p>
            <a:pPr fontAlgn="auto">
              <a:spcAft>
                <a:spcPts val="0"/>
              </a:spcAft>
              <a:buFont typeface="Arial" pitchFamily="34" charset="0"/>
              <a:buChar char="•"/>
              <a:defRPr/>
            </a:pPr>
            <a:endParaRPr lang="en-US" smtClean="0"/>
          </a:p>
        </p:txBody>
      </p:sp>
      <p:sp>
        <p:nvSpPr>
          <p:cNvPr id="39939"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F6D5E8D9-6E91-4826-BCD8-DE60B140DB76}" type="slidenum">
              <a:rPr lang="en-US">
                <a:cs typeface="Arial" charset="0"/>
              </a:rPr>
              <a:pPr fontAlgn="base">
                <a:spcBef>
                  <a:spcPct val="0"/>
                </a:spcBef>
                <a:spcAft>
                  <a:spcPct val="0"/>
                </a:spcAft>
              </a:pPr>
              <a:t>26</a:t>
            </a:fld>
            <a:endParaRPr lang="en-US">
              <a:cs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620000" cy="1143000"/>
          </a:xfrm>
        </p:spPr>
        <p:txBody>
          <a:bodyPr rtlCol="0">
            <a:normAutofit fontScale="90000"/>
          </a:bodyPr>
          <a:lstStyle/>
          <a:p>
            <a:pPr fontAlgn="auto">
              <a:spcAft>
                <a:spcPts val="0"/>
              </a:spcAft>
              <a:defRPr/>
            </a:pPr>
            <a:r>
              <a:rPr lang="en-US" dirty="0" smtClean="0"/>
              <a:t>PHRC 2009 Policy Guidance Regarding Disparate Impact</a:t>
            </a:r>
            <a:endParaRPr lang="en-US" dirty="0"/>
          </a:p>
        </p:txBody>
      </p:sp>
      <p:sp>
        <p:nvSpPr>
          <p:cNvPr id="40962" name="Content Placeholder 2"/>
          <p:cNvSpPr>
            <a:spLocks noGrp="1"/>
          </p:cNvSpPr>
          <p:nvPr>
            <p:ph idx="1"/>
          </p:nvPr>
        </p:nvSpPr>
        <p:spPr>
          <a:xfrm>
            <a:off x="914400" y="1295400"/>
            <a:ext cx="8077200" cy="4191000"/>
          </a:xfrm>
        </p:spPr>
        <p:txBody>
          <a:bodyPr/>
          <a:lstStyle/>
          <a:p>
            <a:r>
              <a:rPr lang="en-US" sz="2000" b="1" u="sng" smtClean="0">
                <a:latin typeface="Arial" charset="0"/>
              </a:rPr>
              <a:t>BUT</a:t>
            </a:r>
            <a:r>
              <a:rPr lang="en-US" sz="2000" smtClean="0">
                <a:latin typeface="Arial" charset="0"/>
              </a:rPr>
              <a:t>, automatic exclusion permitted when required by law:</a:t>
            </a:r>
          </a:p>
          <a:p>
            <a:pPr lvl="1"/>
            <a:r>
              <a:rPr lang="en-US" sz="1800" smtClean="0">
                <a:latin typeface="Arial" charset="0"/>
              </a:rPr>
              <a:t>Aircraft/Airport</a:t>
            </a:r>
          </a:p>
          <a:p>
            <a:pPr lvl="1"/>
            <a:r>
              <a:rPr lang="en-US" sz="1800" smtClean="0">
                <a:latin typeface="Arial" charset="0"/>
              </a:rPr>
              <a:t>Armored Car</a:t>
            </a:r>
          </a:p>
          <a:p>
            <a:pPr lvl="1"/>
            <a:r>
              <a:rPr lang="en-US" sz="1800" smtClean="0">
                <a:latin typeface="Arial" charset="0"/>
              </a:rPr>
              <a:t>Bank Employees</a:t>
            </a:r>
          </a:p>
          <a:p>
            <a:pPr lvl="1"/>
            <a:r>
              <a:rPr lang="en-US" sz="1800" smtClean="0">
                <a:latin typeface="Arial" charset="0"/>
              </a:rPr>
              <a:t>Child Care</a:t>
            </a:r>
          </a:p>
          <a:p>
            <a:pPr lvl="1"/>
            <a:r>
              <a:rPr lang="en-US" sz="1800" smtClean="0">
                <a:latin typeface="Arial" charset="0"/>
              </a:rPr>
              <a:t>Employee Benefits</a:t>
            </a:r>
          </a:p>
          <a:p>
            <a:pPr lvl="1"/>
            <a:r>
              <a:rPr lang="en-US" sz="1800" smtClean="0">
                <a:latin typeface="Arial" charset="0"/>
              </a:rPr>
              <a:t>Nurses, Nurse Assistants or Home Health Care Aid</a:t>
            </a:r>
          </a:p>
          <a:p>
            <a:pPr lvl="1"/>
            <a:r>
              <a:rPr lang="en-US" sz="1800" smtClean="0">
                <a:latin typeface="Arial" charset="0"/>
              </a:rPr>
              <a:t>Police</a:t>
            </a:r>
          </a:p>
          <a:p>
            <a:pPr lvl="1"/>
            <a:r>
              <a:rPr lang="en-US" sz="1800" smtClean="0">
                <a:latin typeface="Arial" charset="0"/>
              </a:rPr>
              <a:t>Private Detective</a:t>
            </a:r>
          </a:p>
          <a:p>
            <a:pPr lvl="1"/>
            <a:r>
              <a:rPr lang="en-US" sz="1800" smtClean="0">
                <a:latin typeface="Arial" charset="0"/>
              </a:rPr>
              <a:t>School Employees</a:t>
            </a:r>
          </a:p>
          <a:p>
            <a:pPr lvl="1"/>
            <a:r>
              <a:rPr lang="en-US" sz="1800" smtClean="0">
                <a:latin typeface="Arial" charset="0"/>
              </a:rPr>
              <a:t>Licensed employees if license cannot be granted because of criminal conviction</a:t>
            </a:r>
          </a:p>
          <a:p>
            <a:endParaRPr lang="en-US" sz="2000" smtClean="0">
              <a:latin typeface="Arial" charset="0"/>
            </a:endParaRPr>
          </a:p>
        </p:txBody>
      </p:sp>
      <p:sp>
        <p:nvSpPr>
          <p:cNvPr id="4" name="TextBox 3"/>
          <p:cNvSpPr txBox="1"/>
          <p:nvPr/>
        </p:nvSpPr>
        <p:spPr>
          <a:xfrm>
            <a:off x="762000" y="5257800"/>
            <a:ext cx="8153400" cy="1292225"/>
          </a:xfrm>
          <a:prstGeom prst="rect">
            <a:avLst/>
          </a:prstGeom>
          <a:noFill/>
        </p:spPr>
        <p:txBody>
          <a:bodyPr>
            <a:spAutoFit/>
          </a:bodyPr>
          <a:lstStyle/>
          <a:p>
            <a:pPr marL="0" lvl="1" fontAlgn="auto">
              <a:spcBef>
                <a:spcPts val="0"/>
              </a:spcBef>
              <a:spcAft>
                <a:spcPts val="0"/>
              </a:spcAft>
              <a:defRPr/>
            </a:pPr>
            <a:r>
              <a:rPr lang="en-US" sz="1500" i="1" dirty="0">
                <a:latin typeface="+mj-lt"/>
                <a:cs typeface="+mn-cs"/>
              </a:rPr>
              <a:t>Accountant, architect, auctioneer, barber, bondsman, casino employee, chiropractor, dental hygienist, dentist, public employment agent, engineer, funeral director, horse racing, hunting, insurance adjuster, medical technician, midwife, mortgage broker, motor vehicle dealer, occupational therapist, optometrist, osteopath, pawnbroker, pharmacist, physician, etc.</a:t>
            </a:r>
          </a:p>
          <a:p>
            <a:pPr fontAlgn="auto">
              <a:spcBef>
                <a:spcPts val="0"/>
              </a:spcBef>
              <a:spcAft>
                <a:spcPts val="0"/>
              </a:spcAft>
              <a:defRPr/>
            </a:pPr>
            <a:endParaRPr lang="en-US" dirty="0">
              <a:latin typeface="+mn-lt"/>
              <a:cs typeface="+mn-cs"/>
            </a:endParaRPr>
          </a:p>
        </p:txBody>
      </p:sp>
      <p:sp>
        <p:nvSpPr>
          <p:cNvPr id="40964" name="Slide Number Placeholder 4"/>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4B755EF7-3CEF-4BCF-9A99-337D65A0AC32}" type="slidenum">
              <a:rPr lang="en-US">
                <a:cs typeface="Arial" charset="0"/>
              </a:rPr>
              <a:pPr fontAlgn="base">
                <a:spcBef>
                  <a:spcPct val="0"/>
                </a:spcBef>
                <a:spcAft>
                  <a:spcPct val="0"/>
                </a:spcAft>
              </a:pPr>
              <a:t>27</a:t>
            </a:fld>
            <a:endParaRPr lang="en-US">
              <a:cs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smtClean="0">
                <a:latin typeface="Arial" charset="0"/>
              </a:rPr>
              <a:t>EEOC Enforcement Guidance</a:t>
            </a:r>
          </a:p>
        </p:txBody>
      </p:sp>
      <p:sp>
        <p:nvSpPr>
          <p:cNvPr id="39939" name="Content Placeholder 2"/>
          <p:cNvSpPr>
            <a:spLocks noGrp="1"/>
          </p:cNvSpPr>
          <p:nvPr>
            <p:ph idx="1"/>
          </p:nvPr>
        </p:nvSpPr>
        <p:spPr>
          <a:xfrm>
            <a:off x="457200" y="1600200"/>
            <a:ext cx="8229600" cy="4419600"/>
          </a:xfrm>
        </p:spPr>
        <p:txBody>
          <a:bodyPr rtlCol="0">
            <a:normAutofit fontScale="92500" lnSpcReduction="10000"/>
          </a:bodyPr>
          <a:lstStyle/>
          <a:p>
            <a:pPr fontAlgn="auto">
              <a:spcAft>
                <a:spcPts val="0"/>
              </a:spcAft>
              <a:buFont typeface="Arial" pitchFamily="34" charset="0"/>
              <a:buChar char="•"/>
              <a:defRPr/>
            </a:pPr>
            <a:r>
              <a:rPr lang="en-US" smtClean="0"/>
              <a:t>April 25, 2012, EEOC issued enforcement guidance.</a:t>
            </a:r>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Describes EEOC’s view on the proper/improper use of criminal history information.</a:t>
            </a:r>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Indication of how the EEOC will exercise its enforcement powers.</a:t>
            </a:r>
          </a:p>
        </p:txBody>
      </p:sp>
      <p:sp>
        <p:nvSpPr>
          <p:cNvPr id="41987"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D785338-3AB1-4B81-9DB0-23F0F0284B62}" type="slidenum">
              <a:rPr lang="en-US">
                <a:cs typeface="Arial" charset="0"/>
              </a:rPr>
              <a:pPr fontAlgn="base">
                <a:spcBef>
                  <a:spcPct val="0"/>
                </a:spcBef>
                <a:spcAft>
                  <a:spcPct val="0"/>
                </a:spcAft>
              </a:pPr>
              <a:t>28</a:t>
            </a:fld>
            <a:endParaRPr lang="en-US">
              <a:cs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p:txBody>
          <a:bodyPr/>
          <a:lstStyle/>
          <a:p>
            <a:r>
              <a:rPr lang="en-US" smtClean="0">
                <a:latin typeface="Arial" charset="0"/>
              </a:rPr>
              <a:t>EEOC Enforcement Guidance</a:t>
            </a:r>
          </a:p>
        </p:txBody>
      </p:sp>
      <p:sp>
        <p:nvSpPr>
          <p:cNvPr id="40963" name="Content Placeholder 2"/>
          <p:cNvSpPr>
            <a:spLocks noGrp="1"/>
          </p:cNvSpPr>
          <p:nvPr>
            <p:ph idx="1"/>
          </p:nvPr>
        </p:nvSpPr>
        <p:spPr>
          <a:xfrm>
            <a:off x="457200" y="1600200"/>
            <a:ext cx="8229600" cy="4419600"/>
          </a:xfrm>
        </p:spPr>
        <p:txBody>
          <a:bodyPr rtlCol="0">
            <a:normAutofit fontScale="85000" lnSpcReduction="20000"/>
          </a:bodyPr>
          <a:lstStyle/>
          <a:p>
            <a:pPr fontAlgn="auto">
              <a:spcAft>
                <a:spcPts val="0"/>
              </a:spcAft>
              <a:buFont typeface="Arial" pitchFamily="34" charset="0"/>
              <a:buChar char="•"/>
              <a:defRPr/>
            </a:pPr>
            <a:r>
              <a:rPr lang="en-US" smtClean="0"/>
              <a:t>Significant focus on “disparate impact” claims arising from the use of criminal history information in hiring decisions.</a:t>
            </a:r>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Use of mere arrests not permitted.</a:t>
            </a:r>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Adopts the PHRA’s “guilty until proven innocent” approach.</a:t>
            </a:r>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Employers who use criminal convictions will be required to prove “business necessity.”</a:t>
            </a:r>
          </a:p>
          <a:p>
            <a:pPr lvl="1" fontAlgn="auto">
              <a:spcAft>
                <a:spcPts val="0"/>
              </a:spcAft>
              <a:buFont typeface="Arial" charset="0"/>
              <a:buNone/>
              <a:defRPr/>
            </a:pPr>
            <a:endParaRPr lang="en-US" smtClean="0"/>
          </a:p>
          <a:p>
            <a:pPr lvl="1" fontAlgn="auto">
              <a:spcAft>
                <a:spcPts val="0"/>
              </a:spcAft>
              <a:buFont typeface="Arial" charset="0"/>
              <a:buNone/>
              <a:defRPr/>
            </a:pPr>
            <a:endParaRPr lang="en-US" smtClean="0"/>
          </a:p>
        </p:txBody>
      </p:sp>
      <p:sp>
        <p:nvSpPr>
          <p:cNvPr id="43011"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3FB38F4A-7029-4AD8-AEA2-AD0428CF008D}" type="slidenum">
              <a:rPr lang="en-US">
                <a:cs typeface="Arial" charset="0"/>
              </a:rPr>
              <a:pPr fontAlgn="base">
                <a:spcBef>
                  <a:spcPct val="0"/>
                </a:spcBef>
                <a:spcAft>
                  <a:spcPct val="0"/>
                </a:spcAft>
              </a:pPr>
              <a:t>29</a:t>
            </a:fld>
            <a:endParaRPr lang="en-US">
              <a:cs typeface="Arial"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US" smtClean="0">
                <a:latin typeface="Arial" charset="0"/>
              </a:rPr>
              <a:t>Fair Credit Reporting Act</a:t>
            </a:r>
          </a:p>
        </p:txBody>
      </p:sp>
      <p:sp>
        <p:nvSpPr>
          <p:cNvPr id="14339" name="Content Placeholder 2"/>
          <p:cNvSpPr>
            <a:spLocks noGrp="1"/>
          </p:cNvSpPr>
          <p:nvPr>
            <p:ph idx="1"/>
          </p:nvPr>
        </p:nvSpPr>
        <p:spPr>
          <a:xfrm>
            <a:off x="457200" y="1600200"/>
            <a:ext cx="8229600" cy="4419600"/>
          </a:xfrm>
        </p:spPr>
        <p:txBody>
          <a:bodyPr rtlCol="0">
            <a:normAutofit lnSpcReduction="10000"/>
          </a:bodyPr>
          <a:lstStyle/>
          <a:p>
            <a:pPr fontAlgn="auto">
              <a:spcAft>
                <a:spcPts val="0"/>
              </a:spcAft>
              <a:buFont typeface="Arial" pitchFamily="34" charset="0"/>
              <a:buChar char="•"/>
              <a:defRPr/>
            </a:pPr>
            <a:r>
              <a:rPr lang="en-US" smtClean="0"/>
              <a:t>Outlines detailed procedures for “consumer reports,” which include credit reports and criminal background checks used for employment decisions.</a:t>
            </a:r>
          </a:p>
          <a:p>
            <a:pPr fontAlgn="auto">
              <a:spcAft>
                <a:spcPts val="0"/>
              </a:spcAft>
              <a:buFont typeface="Arial" charset="0"/>
              <a:buNone/>
              <a:defRPr/>
            </a:pPr>
            <a:endParaRPr lang="en-US" smtClean="0"/>
          </a:p>
          <a:p>
            <a:pPr fontAlgn="auto">
              <a:spcAft>
                <a:spcPts val="0"/>
              </a:spcAft>
              <a:buFont typeface="Arial" pitchFamily="34" charset="0"/>
              <a:buChar char="•"/>
              <a:defRPr/>
            </a:pPr>
            <a:r>
              <a:rPr lang="en-US" smtClean="0"/>
              <a:t>Stiff penalties for non-compliance</a:t>
            </a:r>
          </a:p>
          <a:p>
            <a:pPr fontAlgn="auto">
              <a:spcAft>
                <a:spcPts val="0"/>
              </a:spcAft>
              <a:buFont typeface="Arial" charset="0"/>
              <a:buNone/>
              <a:defRPr/>
            </a:pPr>
            <a:endParaRPr lang="en-US" smtClean="0"/>
          </a:p>
          <a:p>
            <a:pPr lvl="2" fontAlgn="auto">
              <a:spcAft>
                <a:spcPts val="0"/>
              </a:spcAft>
              <a:buFont typeface="Arial" pitchFamily="34" charset="0"/>
              <a:buChar char="•"/>
              <a:defRPr/>
            </a:pPr>
            <a:r>
              <a:rPr lang="en-US" smtClean="0"/>
              <a:t>$100 to $1,000 for </a:t>
            </a:r>
            <a:r>
              <a:rPr lang="en-US" u="sng" smtClean="0"/>
              <a:t>each</a:t>
            </a:r>
            <a:r>
              <a:rPr lang="en-US" smtClean="0"/>
              <a:t> willful violation. </a:t>
            </a:r>
          </a:p>
          <a:p>
            <a:pPr lvl="2" fontAlgn="auto">
              <a:spcAft>
                <a:spcPts val="0"/>
              </a:spcAft>
              <a:buFont typeface="Arial" charset="0"/>
              <a:buNone/>
              <a:defRPr/>
            </a:pPr>
            <a:r>
              <a:rPr lang="en-US" smtClean="0"/>
              <a:t> </a:t>
            </a:r>
          </a:p>
          <a:p>
            <a:pPr fontAlgn="auto">
              <a:spcAft>
                <a:spcPts val="0"/>
              </a:spcAft>
              <a:buFont typeface="Arial" pitchFamily="34" charset="0"/>
              <a:buChar char="•"/>
              <a:defRPr/>
            </a:pPr>
            <a:endParaRPr lang="en-US" smtClean="0"/>
          </a:p>
        </p:txBody>
      </p:sp>
      <p:sp>
        <p:nvSpPr>
          <p:cNvPr id="16387"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1795EE56-14E4-47B9-A632-4F44DD0720C9}"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p:txBody>
          <a:bodyPr/>
          <a:lstStyle/>
          <a:p>
            <a:r>
              <a:rPr lang="en-US" smtClean="0">
                <a:latin typeface="Arial" charset="0"/>
              </a:rPr>
              <a:t>EEOC Enforcement Guidance</a:t>
            </a:r>
          </a:p>
        </p:txBody>
      </p:sp>
      <p:sp>
        <p:nvSpPr>
          <p:cNvPr id="41987" name="Content Placeholder 2"/>
          <p:cNvSpPr>
            <a:spLocks noGrp="1"/>
          </p:cNvSpPr>
          <p:nvPr>
            <p:ph idx="1"/>
          </p:nvPr>
        </p:nvSpPr>
        <p:spPr>
          <a:xfrm>
            <a:off x="457200" y="1600200"/>
            <a:ext cx="8229600" cy="4419600"/>
          </a:xfrm>
        </p:spPr>
        <p:txBody>
          <a:bodyPr rtlCol="0">
            <a:normAutofit fontScale="77500" lnSpcReduction="20000"/>
          </a:bodyPr>
          <a:lstStyle/>
          <a:p>
            <a:pPr fontAlgn="auto">
              <a:spcAft>
                <a:spcPts val="0"/>
              </a:spcAft>
              <a:buFont typeface="Arial" pitchFamily="34" charset="0"/>
              <a:buChar char="•"/>
              <a:defRPr/>
            </a:pPr>
            <a:r>
              <a:rPr lang="en-US" smtClean="0"/>
              <a:t>How does an employer prove “business necessity”?</a:t>
            </a:r>
          </a:p>
          <a:p>
            <a:pPr fontAlgn="auto">
              <a:spcAft>
                <a:spcPts val="0"/>
              </a:spcAft>
              <a:buFont typeface="Arial" pitchFamily="34" charset="0"/>
              <a:buChar char="•"/>
              <a:defRPr/>
            </a:pPr>
            <a:endParaRPr lang="en-US" smtClean="0"/>
          </a:p>
          <a:p>
            <a:pPr lvl="1" fontAlgn="auto">
              <a:spcAft>
                <a:spcPts val="0"/>
              </a:spcAft>
              <a:defRPr/>
            </a:pPr>
            <a:r>
              <a:rPr lang="en-US" smtClean="0"/>
              <a:t>Statistical validity studies consistent with the Uniform Guidelines on Employee Selection Procedures (to be discussed later); or</a:t>
            </a:r>
          </a:p>
          <a:p>
            <a:pPr lvl="1" fontAlgn="auto">
              <a:spcAft>
                <a:spcPts val="0"/>
              </a:spcAft>
              <a:defRPr/>
            </a:pPr>
            <a:endParaRPr lang="en-US" smtClean="0"/>
          </a:p>
          <a:p>
            <a:pPr lvl="1" fontAlgn="auto">
              <a:spcAft>
                <a:spcPts val="0"/>
              </a:spcAft>
              <a:defRPr/>
            </a:pPr>
            <a:r>
              <a:rPr lang="en-US" smtClean="0"/>
              <a:t>“Targeted screening”:</a:t>
            </a:r>
          </a:p>
          <a:p>
            <a:pPr lvl="2" fontAlgn="auto">
              <a:spcAft>
                <a:spcPts val="0"/>
              </a:spcAft>
              <a:buFont typeface="Arial" pitchFamily="34" charset="0"/>
              <a:buChar char="•"/>
              <a:defRPr/>
            </a:pPr>
            <a:r>
              <a:rPr lang="en-US" smtClean="0"/>
              <a:t>Inform applicant of exclusion due to criminal conviction;</a:t>
            </a:r>
          </a:p>
          <a:p>
            <a:pPr lvl="2" fontAlgn="auto">
              <a:spcAft>
                <a:spcPts val="0"/>
              </a:spcAft>
              <a:buFont typeface="Arial" pitchFamily="34" charset="0"/>
              <a:buChar char="•"/>
              <a:defRPr/>
            </a:pPr>
            <a:r>
              <a:rPr lang="en-US" smtClean="0"/>
              <a:t>Provide applicant with opportunity to demonstrate that the exclusion should not apply; and</a:t>
            </a:r>
          </a:p>
          <a:p>
            <a:pPr lvl="2" fontAlgn="auto">
              <a:spcAft>
                <a:spcPts val="0"/>
              </a:spcAft>
              <a:buFont typeface="Arial" pitchFamily="34" charset="0"/>
              <a:buChar char="•"/>
              <a:defRPr/>
            </a:pPr>
            <a:r>
              <a:rPr lang="en-US" smtClean="0"/>
              <a:t>“Individualized assessment” regarding whether the applicant should be eligible for employment, despite criminal conviction(s).	</a:t>
            </a:r>
          </a:p>
          <a:p>
            <a:pPr lvl="2" fontAlgn="auto">
              <a:spcAft>
                <a:spcPts val="0"/>
              </a:spcAft>
              <a:buFont typeface="Arial" pitchFamily="34" charset="0"/>
              <a:buChar char="•"/>
              <a:defRPr/>
            </a:pPr>
            <a:endParaRPr lang="en-US" smtClean="0"/>
          </a:p>
          <a:p>
            <a:pPr fontAlgn="auto">
              <a:spcAft>
                <a:spcPts val="0"/>
              </a:spcAft>
              <a:buFont typeface="Arial" pitchFamily="34" charset="0"/>
              <a:buChar char="•"/>
              <a:defRPr/>
            </a:pPr>
            <a:endParaRPr lang="en-US" smtClean="0"/>
          </a:p>
          <a:p>
            <a:pPr lvl="1" fontAlgn="auto">
              <a:spcAft>
                <a:spcPts val="0"/>
              </a:spcAft>
              <a:defRPr/>
            </a:pPr>
            <a:endParaRPr lang="en-US" smtClean="0"/>
          </a:p>
        </p:txBody>
      </p:sp>
      <p:sp>
        <p:nvSpPr>
          <p:cNvPr id="44035"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4C95C66-3608-477B-B9EE-1B7E5597842F}" type="slidenum">
              <a:rPr lang="en-US">
                <a:cs typeface="Arial" charset="0"/>
              </a:rPr>
              <a:pPr fontAlgn="base">
                <a:spcBef>
                  <a:spcPct val="0"/>
                </a:spcBef>
                <a:spcAft>
                  <a:spcPct val="0"/>
                </a:spcAft>
              </a:pPr>
              <a:t>30</a:t>
            </a:fld>
            <a:endParaRPr lang="en-US">
              <a:cs typeface="Arial"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US" smtClean="0">
                <a:latin typeface="Arial" charset="0"/>
              </a:rPr>
              <a:t>EEOC Enforcement Guidance</a:t>
            </a:r>
          </a:p>
        </p:txBody>
      </p:sp>
      <p:sp>
        <p:nvSpPr>
          <p:cNvPr id="45058" name="Content Placeholder 2"/>
          <p:cNvSpPr>
            <a:spLocks noGrp="1"/>
          </p:cNvSpPr>
          <p:nvPr>
            <p:ph idx="1"/>
          </p:nvPr>
        </p:nvSpPr>
        <p:spPr>
          <a:xfrm>
            <a:off x="457200" y="1600200"/>
            <a:ext cx="8229600" cy="4419600"/>
          </a:xfrm>
        </p:spPr>
        <p:txBody>
          <a:bodyPr/>
          <a:lstStyle/>
          <a:p>
            <a:r>
              <a:rPr lang="en-US" smtClean="0">
                <a:latin typeface="Arial" charset="0"/>
              </a:rPr>
              <a:t>“Individualized Assessment”</a:t>
            </a:r>
          </a:p>
          <a:p>
            <a:pPr>
              <a:buFont typeface="Arial" charset="0"/>
              <a:buNone/>
            </a:pPr>
            <a:endParaRPr lang="en-US" smtClean="0">
              <a:latin typeface="Arial" charset="0"/>
            </a:endParaRPr>
          </a:p>
          <a:p>
            <a:pPr lvl="1"/>
            <a:r>
              <a:rPr lang="en-US" smtClean="0">
                <a:latin typeface="Arial" charset="0"/>
              </a:rPr>
              <a:t> At a minimum</a:t>
            </a:r>
          </a:p>
          <a:p>
            <a:pPr lvl="1">
              <a:buFont typeface="Arial" charset="0"/>
              <a:buNone/>
            </a:pPr>
            <a:endParaRPr lang="en-US" smtClean="0">
              <a:latin typeface="Arial" charset="0"/>
            </a:endParaRPr>
          </a:p>
          <a:p>
            <a:pPr lvl="2"/>
            <a:r>
              <a:rPr lang="en-US" smtClean="0">
                <a:latin typeface="Arial" charset="0"/>
              </a:rPr>
              <a:t>Nature and gravity of offense;</a:t>
            </a:r>
          </a:p>
          <a:p>
            <a:pPr lvl="2">
              <a:buFont typeface="Arial" charset="0"/>
              <a:buNone/>
            </a:pPr>
            <a:endParaRPr lang="en-US" smtClean="0">
              <a:latin typeface="Arial" charset="0"/>
            </a:endParaRPr>
          </a:p>
          <a:p>
            <a:pPr lvl="2"/>
            <a:r>
              <a:rPr lang="en-US" smtClean="0">
                <a:latin typeface="Arial" charset="0"/>
              </a:rPr>
              <a:t>Passage of time; and</a:t>
            </a:r>
          </a:p>
          <a:p>
            <a:pPr lvl="2">
              <a:buFont typeface="Arial" charset="0"/>
              <a:buNone/>
            </a:pPr>
            <a:endParaRPr lang="en-US" smtClean="0">
              <a:latin typeface="Arial" charset="0"/>
            </a:endParaRPr>
          </a:p>
          <a:p>
            <a:pPr lvl="2"/>
            <a:r>
              <a:rPr lang="en-US" smtClean="0">
                <a:latin typeface="Arial" charset="0"/>
              </a:rPr>
              <a:t> The nature of the job in question.</a:t>
            </a:r>
          </a:p>
        </p:txBody>
      </p:sp>
      <p:sp>
        <p:nvSpPr>
          <p:cNvPr id="45059"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49AE2781-7CC2-431B-8599-35454B9756E4}" type="slidenum">
              <a:rPr lang="en-US">
                <a:cs typeface="Arial" charset="0"/>
              </a:rPr>
              <a:pPr fontAlgn="base">
                <a:spcBef>
                  <a:spcPct val="0"/>
                </a:spcBef>
                <a:spcAft>
                  <a:spcPct val="0"/>
                </a:spcAft>
              </a:pPr>
              <a:t>31</a:t>
            </a:fld>
            <a:endParaRPr lang="en-US">
              <a:cs typeface="Arial"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US" smtClean="0">
                <a:latin typeface="Arial" charset="0"/>
              </a:rPr>
              <a:t>EEOC Enforcement Guidance</a:t>
            </a:r>
          </a:p>
        </p:txBody>
      </p:sp>
      <p:sp>
        <p:nvSpPr>
          <p:cNvPr id="46082" name="Content Placeholder 2"/>
          <p:cNvSpPr>
            <a:spLocks noGrp="1"/>
          </p:cNvSpPr>
          <p:nvPr>
            <p:ph idx="1"/>
          </p:nvPr>
        </p:nvSpPr>
        <p:spPr>
          <a:xfrm>
            <a:off x="457200" y="1600200"/>
            <a:ext cx="8229600" cy="4419600"/>
          </a:xfrm>
        </p:spPr>
        <p:txBody>
          <a:bodyPr/>
          <a:lstStyle/>
          <a:p>
            <a:r>
              <a:rPr lang="en-US" smtClean="0">
                <a:latin typeface="Arial" charset="0"/>
              </a:rPr>
              <a:t>Other Relevant Factors:</a:t>
            </a:r>
          </a:p>
          <a:p>
            <a:pPr lvl="2"/>
            <a:r>
              <a:rPr lang="en-US" smtClean="0">
                <a:latin typeface="Arial" charset="0"/>
              </a:rPr>
              <a:t>Facts and circumstances surrounding conviction;</a:t>
            </a:r>
          </a:p>
          <a:p>
            <a:pPr lvl="2"/>
            <a:r>
              <a:rPr lang="en-US" smtClean="0">
                <a:latin typeface="Arial" charset="0"/>
              </a:rPr>
              <a:t>Number of offenses;</a:t>
            </a:r>
          </a:p>
          <a:p>
            <a:pPr lvl="2"/>
            <a:r>
              <a:rPr lang="en-US" smtClean="0">
                <a:latin typeface="Arial" charset="0"/>
              </a:rPr>
              <a:t>Older age at the time of conviction or release;</a:t>
            </a:r>
          </a:p>
          <a:p>
            <a:pPr lvl="2"/>
            <a:r>
              <a:rPr lang="en-US" smtClean="0">
                <a:latin typeface="Arial" charset="0"/>
              </a:rPr>
              <a:t>Length and consistency of employment history (pre- and post-conviction);</a:t>
            </a:r>
          </a:p>
          <a:p>
            <a:pPr lvl="2"/>
            <a:r>
              <a:rPr lang="en-US" smtClean="0">
                <a:latin typeface="Arial" charset="0"/>
              </a:rPr>
              <a:t>Rehabilitation;</a:t>
            </a:r>
          </a:p>
          <a:p>
            <a:pPr lvl="2"/>
            <a:r>
              <a:rPr lang="en-US" smtClean="0">
                <a:latin typeface="Arial" charset="0"/>
              </a:rPr>
              <a:t>Employment or character references; and </a:t>
            </a:r>
          </a:p>
          <a:p>
            <a:pPr lvl="2"/>
            <a:r>
              <a:rPr lang="en-US" smtClean="0">
                <a:latin typeface="Arial" charset="0"/>
              </a:rPr>
              <a:t>Whether the applicant is bonded under a federal, state, or local bonding program.</a:t>
            </a:r>
          </a:p>
          <a:p>
            <a:pPr lvl="2"/>
            <a:endParaRPr lang="en-US" smtClean="0">
              <a:latin typeface="Arial" charset="0"/>
            </a:endParaRPr>
          </a:p>
          <a:p>
            <a:endParaRPr lang="en-US" smtClean="0">
              <a:latin typeface="Arial" charset="0"/>
            </a:endParaRPr>
          </a:p>
        </p:txBody>
      </p:sp>
      <p:sp>
        <p:nvSpPr>
          <p:cNvPr id="46083"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AD6FDA2-05D9-4092-A2F0-4B0E6DABC7DA}" type="slidenum">
              <a:rPr lang="en-US">
                <a:cs typeface="Arial" charset="0"/>
              </a:rPr>
              <a:pPr fontAlgn="base">
                <a:spcBef>
                  <a:spcPct val="0"/>
                </a:spcBef>
                <a:spcAft>
                  <a:spcPct val="0"/>
                </a:spcAft>
              </a:pPr>
              <a:t>32</a:t>
            </a:fld>
            <a:endParaRPr lang="en-US">
              <a:cs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US" smtClean="0">
                <a:latin typeface="Arial" charset="0"/>
              </a:rPr>
              <a:t>EEOC Enforcement Guidance</a:t>
            </a:r>
          </a:p>
        </p:txBody>
      </p:sp>
      <p:sp>
        <p:nvSpPr>
          <p:cNvPr id="45059" name="Content Placeholder 2"/>
          <p:cNvSpPr>
            <a:spLocks noGrp="1"/>
          </p:cNvSpPr>
          <p:nvPr>
            <p:ph idx="1"/>
          </p:nvPr>
        </p:nvSpPr>
        <p:spPr>
          <a:xfrm>
            <a:off x="457200" y="1600200"/>
            <a:ext cx="8229600" cy="4419600"/>
          </a:xfrm>
        </p:spPr>
        <p:txBody>
          <a:bodyPr rtlCol="0">
            <a:normAutofit fontScale="92500" lnSpcReduction="20000"/>
          </a:bodyPr>
          <a:lstStyle/>
          <a:p>
            <a:pPr fontAlgn="auto">
              <a:spcAft>
                <a:spcPts val="0"/>
              </a:spcAft>
              <a:buFont typeface="Arial" pitchFamily="34" charset="0"/>
              <a:buChar char="•"/>
              <a:defRPr/>
            </a:pPr>
            <a:r>
              <a:rPr lang="en-US" smtClean="0"/>
              <a:t>“[C]ompliance with federal laws and/or regulations is a defense to a charge of discrimination.”</a:t>
            </a:r>
          </a:p>
          <a:p>
            <a:pPr fontAlgn="auto">
              <a:spcAft>
                <a:spcPts val="0"/>
              </a:spcAft>
              <a:buFont typeface="Arial" charset="0"/>
              <a:buNone/>
              <a:defRPr/>
            </a:pPr>
            <a:endParaRPr lang="en-US" smtClean="0"/>
          </a:p>
          <a:p>
            <a:pPr lvl="1" fontAlgn="auto">
              <a:spcAft>
                <a:spcPts val="0"/>
              </a:spcAft>
              <a:defRPr/>
            </a:pPr>
            <a:r>
              <a:rPr lang="en-US" smtClean="0"/>
              <a:t>May exclude the candidate if he/she is ineligible for employment in the position under federal law.  </a:t>
            </a:r>
          </a:p>
          <a:p>
            <a:pPr lvl="2" fontAlgn="auto">
              <a:spcAft>
                <a:spcPts val="0"/>
              </a:spcAft>
              <a:buFont typeface="Arial" pitchFamily="34" charset="0"/>
              <a:buChar char="•"/>
              <a:defRPr/>
            </a:pPr>
            <a:r>
              <a:rPr lang="en-US" smtClean="0"/>
              <a:t>Airport employees;</a:t>
            </a:r>
          </a:p>
          <a:p>
            <a:pPr lvl="2" fontAlgn="auto">
              <a:spcAft>
                <a:spcPts val="0"/>
              </a:spcAft>
              <a:buFont typeface="Arial" pitchFamily="34" charset="0"/>
              <a:buChar char="•"/>
              <a:defRPr/>
            </a:pPr>
            <a:r>
              <a:rPr lang="en-US" smtClean="0"/>
              <a:t>Federal law enforcement officers;</a:t>
            </a:r>
          </a:p>
          <a:p>
            <a:pPr lvl="2" fontAlgn="auto">
              <a:spcAft>
                <a:spcPts val="0"/>
              </a:spcAft>
              <a:buFont typeface="Arial" pitchFamily="34" charset="0"/>
              <a:buChar char="•"/>
              <a:defRPr/>
            </a:pPr>
            <a:r>
              <a:rPr lang="en-US" smtClean="0"/>
              <a:t>Bank employees; </a:t>
            </a:r>
          </a:p>
          <a:p>
            <a:pPr lvl="2" fontAlgn="auto">
              <a:spcAft>
                <a:spcPts val="0"/>
              </a:spcAft>
              <a:buFont typeface="Arial" pitchFamily="34" charset="0"/>
              <a:buChar char="•"/>
              <a:defRPr/>
            </a:pPr>
            <a:r>
              <a:rPr lang="en-US" smtClean="0"/>
              <a:t>Port workers; and</a:t>
            </a:r>
          </a:p>
          <a:p>
            <a:pPr lvl="2" fontAlgn="auto">
              <a:spcAft>
                <a:spcPts val="0"/>
              </a:spcAft>
              <a:buFont typeface="Arial" pitchFamily="34" charset="0"/>
              <a:buChar char="•"/>
              <a:defRPr/>
            </a:pPr>
            <a:r>
              <a:rPr lang="en-US" smtClean="0"/>
              <a:t>Positions requiring a security clearance.</a:t>
            </a:r>
          </a:p>
          <a:p>
            <a:pPr fontAlgn="auto">
              <a:spcAft>
                <a:spcPts val="0"/>
              </a:spcAft>
              <a:buFont typeface="Arial" charset="0"/>
              <a:buNone/>
              <a:defRPr/>
            </a:pPr>
            <a:endParaRPr lang="en-US" smtClean="0"/>
          </a:p>
        </p:txBody>
      </p:sp>
      <p:sp>
        <p:nvSpPr>
          <p:cNvPr id="47107"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1FC622F-F8F1-444E-B9C2-BE194D2F8A41}" type="slidenum">
              <a:rPr lang="en-US">
                <a:cs typeface="Arial" charset="0"/>
              </a:rPr>
              <a:pPr fontAlgn="base">
                <a:spcBef>
                  <a:spcPct val="0"/>
                </a:spcBef>
                <a:spcAft>
                  <a:spcPct val="0"/>
                </a:spcAft>
              </a:pPr>
              <a:t>33</a:t>
            </a:fld>
            <a:endParaRPr lang="en-US">
              <a:cs typeface="Arial"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smtClean="0">
                <a:latin typeface="Arial" charset="0"/>
              </a:rPr>
              <a:t>EEOC Enforcement Guidance</a:t>
            </a:r>
          </a:p>
        </p:txBody>
      </p:sp>
      <p:sp>
        <p:nvSpPr>
          <p:cNvPr id="46083" name="Content Placeholder 2"/>
          <p:cNvSpPr>
            <a:spLocks noGrp="1"/>
          </p:cNvSpPr>
          <p:nvPr>
            <p:ph idx="1"/>
          </p:nvPr>
        </p:nvSpPr>
        <p:spPr>
          <a:xfrm>
            <a:off x="457200" y="1600200"/>
            <a:ext cx="8229600" cy="4419600"/>
          </a:xfrm>
        </p:spPr>
        <p:txBody>
          <a:bodyPr rtlCol="0">
            <a:normAutofit fontScale="92500" lnSpcReduction="20000"/>
          </a:bodyPr>
          <a:lstStyle/>
          <a:p>
            <a:pPr fontAlgn="auto">
              <a:spcAft>
                <a:spcPts val="0"/>
              </a:spcAft>
              <a:buFont typeface="Arial" pitchFamily="34" charset="0"/>
              <a:buChar char="•"/>
              <a:defRPr/>
            </a:pPr>
            <a:r>
              <a:rPr lang="en-US" smtClean="0"/>
              <a:t>“Title VII also does not preempt federal statutes and regulations that govern the eligibility for occupational licenses and registrations.”</a:t>
            </a:r>
          </a:p>
          <a:p>
            <a:pPr lvl="1" fontAlgn="auto">
              <a:spcAft>
                <a:spcPts val="0"/>
              </a:spcAft>
              <a:defRPr/>
            </a:pPr>
            <a:r>
              <a:rPr lang="en-US" smtClean="0"/>
              <a:t>Transportation;</a:t>
            </a:r>
          </a:p>
          <a:p>
            <a:pPr lvl="1" fontAlgn="auto">
              <a:spcAft>
                <a:spcPts val="0"/>
              </a:spcAft>
              <a:defRPr/>
            </a:pPr>
            <a:r>
              <a:rPr lang="en-US" smtClean="0"/>
              <a:t>Import/Export activities; and</a:t>
            </a:r>
          </a:p>
          <a:p>
            <a:pPr lvl="1" fontAlgn="auto">
              <a:spcAft>
                <a:spcPts val="0"/>
              </a:spcAft>
              <a:defRPr/>
            </a:pPr>
            <a:r>
              <a:rPr lang="en-US" smtClean="0"/>
              <a:t>Financial Industry.</a:t>
            </a:r>
          </a:p>
          <a:p>
            <a:pPr fontAlgn="auto">
              <a:spcAft>
                <a:spcPts val="0"/>
              </a:spcAft>
              <a:buFont typeface="Arial" pitchFamily="34" charset="0"/>
              <a:buChar char="•"/>
              <a:defRPr/>
            </a:pPr>
            <a:r>
              <a:rPr lang="en-US" b="1" u="sng" smtClean="0"/>
              <a:t>BUT</a:t>
            </a:r>
            <a:r>
              <a:rPr lang="en-US" smtClean="0"/>
              <a:t>, compliance with state law requirements is </a:t>
            </a:r>
            <a:r>
              <a:rPr lang="en-US" u="sng" smtClean="0"/>
              <a:t>not</a:t>
            </a:r>
            <a:r>
              <a:rPr lang="en-US" smtClean="0"/>
              <a:t> a defense to Title VII liability.</a:t>
            </a:r>
          </a:p>
          <a:p>
            <a:pPr lvl="1" fontAlgn="auto">
              <a:spcAft>
                <a:spcPts val="0"/>
              </a:spcAft>
              <a:defRPr/>
            </a:pPr>
            <a:r>
              <a:rPr lang="en-US" smtClean="0"/>
              <a:t>Employer can still justify exclusion based on business necessity.</a:t>
            </a:r>
          </a:p>
        </p:txBody>
      </p:sp>
      <p:sp>
        <p:nvSpPr>
          <p:cNvPr id="48131"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ECD069CE-A64B-4A4F-9281-630B8F5EE804}" type="slidenum">
              <a:rPr lang="en-US">
                <a:cs typeface="Arial" charset="0"/>
              </a:rPr>
              <a:pPr fontAlgn="base">
                <a:spcBef>
                  <a:spcPct val="0"/>
                </a:spcBef>
                <a:spcAft>
                  <a:spcPct val="0"/>
                </a:spcAft>
              </a:pPr>
              <a:t>34</a:t>
            </a:fld>
            <a:endParaRPr lang="en-US">
              <a:cs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smtClean="0">
                <a:latin typeface="Arial" charset="0"/>
              </a:rPr>
              <a:t>EEOC Enforcement Guidance</a:t>
            </a:r>
          </a:p>
        </p:txBody>
      </p:sp>
      <p:sp>
        <p:nvSpPr>
          <p:cNvPr id="47107" name="Content Placeholder 2"/>
          <p:cNvSpPr>
            <a:spLocks noGrp="1"/>
          </p:cNvSpPr>
          <p:nvPr>
            <p:ph idx="1"/>
          </p:nvPr>
        </p:nvSpPr>
        <p:spPr>
          <a:xfrm>
            <a:off x="457200" y="1600200"/>
            <a:ext cx="8229600" cy="4419600"/>
          </a:xfrm>
        </p:spPr>
        <p:txBody>
          <a:bodyPr rtlCol="0">
            <a:normAutofit fontScale="77500" lnSpcReduction="20000"/>
          </a:bodyPr>
          <a:lstStyle/>
          <a:p>
            <a:pPr fontAlgn="auto">
              <a:spcAft>
                <a:spcPts val="0"/>
              </a:spcAft>
              <a:buFont typeface="Arial" pitchFamily="34" charset="0"/>
              <a:buChar char="•"/>
              <a:defRPr/>
            </a:pPr>
            <a:r>
              <a:rPr lang="en-US" smtClean="0"/>
              <a:t>Requesting criminal history information on application:</a:t>
            </a:r>
          </a:p>
          <a:p>
            <a:pPr fontAlgn="auto">
              <a:spcAft>
                <a:spcPts val="0"/>
              </a:spcAft>
              <a:buFont typeface="Arial" pitchFamily="34" charset="0"/>
              <a:buChar char="•"/>
              <a:defRPr/>
            </a:pPr>
            <a:endParaRPr lang="en-US" smtClean="0"/>
          </a:p>
          <a:p>
            <a:pPr lvl="1" fontAlgn="auto">
              <a:spcAft>
                <a:spcPts val="0"/>
              </a:spcAft>
              <a:defRPr/>
            </a:pPr>
            <a:r>
              <a:rPr lang="en-US" smtClean="0"/>
              <a:t>No “ban the box” rule;</a:t>
            </a:r>
          </a:p>
          <a:p>
            <a:pPr lvl="1" fontAlgn="auto">
              <a:spcAft>
                <a:spcPts val="0"/>
              </a:spcAft>
              <a:defRPr/>
            </a:pPr>
            <a:endParaRPr lang="en-US" smtClean="0"/>
          </a:p>
          <a:p>
            <a:pPr lvl="1" fontAlgn="auto">
              <a:spcAft>
                <a:spcPts val="0"/>
              </a:spcAft>
              <a:defRPr/>
            </a:pPr>
            <a:r>
              <a:rPr lang="en-US" smtClean="0"/>
              <a:t>But, EEOC recommends employers not ask for </a:t>
            </a:r>
            <a:r>
              <a:rPr lang="en-US" u="sng" smtClean="0"/>
              <a:t>any</a:t>
            </a:r>
            <a:r>
              <a:rPr lang="en-US" smtClean="0"/>
              <a:t> criminal history information on application; and</a:t>
            </a:r>
          </a:p>
          <a:p>
            <a:pPr lvl="1" fontAlgn="auto">
              <a:spcAft>
                <a:spcPts val="0"/>
              </a:spcAft>
              <a:defRPr/>
            </a:pPr>
            <a:endParaRPr lang="en-US" smtClean="0"/>
          </a:p>
          <a:p>
            <a:pPr lvl="1" fontAlgn="auto">
              <a:spcAft>
                <a:spcPts val="0"/>
              </a:spcAft>
              <a:defRPr/>
            </a:pPr>
            <a:r>
              <a:rPr lang="en-US" smtClean="0"/>
              <a:t>EEOC recommends employers only request information regarding “convictions for which exclusion would be job related for the position in question and consistent with business necessity.”</a:t>
            </a:r>
          </a:p>
          <a:p>
            <a:pPr lvl="2" fontAlgn="auto">
              <a:spcAft>
                <a:spcPts val="0"/>
              </a:spcAft>
              <a:buFont typeface="Arial" pitchFamily="34" charset="0"/>
              <a:buChar char="•"/>
              <a:defRPr/>
            </a:pPr>
            <a:r>
              <a:rPr lang="en-US" smtClean="0"/>
              <a:t>Don’t ask for entire criminal history information.</a:t>
            </a:r>
          </a:p>
        </p:txBody>
      </p:sp>
      <p:sp>
        <p:nvSpPr>
          <p:cNvPr id="49155"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0AC715F-D153-429E-86C8-2A82ED357F27}" type="slidenum">
              <a:rPr lang="en-US">
                <a:cs typeface="Arial" charset="0"/>
              </a:rPr>
              <a:pPr fontAlgn="base">
                <a:spcBef>
                  <a:spcPct val="0"/>
                </a:spcBef>
                <a:spcAft>
                  <a:spcPct val="0"/>
                </a:spcAft>
              </a:pPr>
              <a:t>35</a:t>
            </a:fld>
            <a:endParaRPr lang="en-US">
              <a:cs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p:txBody>
          <a:bodyPr/>
          <a:lstStyle/>
          <a:p>
            <a:r>
              <a:rPr lang="en-US" smtClean="0">
                <a:latin typeface="Arial" charset="0"/>
              </a:rPr>
              <a:t>EEOC Enforcement Guidance</a:t>
            </a:r>
          </a:p>
        </p:txBody>
      </p:sp>
      <p:sp>
        <p:nvSpPr>
          <p:cNvPr id="48131" name="Content Placeholder 2"/>
          <p:cNvSpPr>
            <a:spLocks noGrp="1"/>
          </p:cNvSpPr>
          <p:nvPr>
            <p:ph idx="1"/>
          </p:nvPr>
        </p:nvSpPr>
        <p:spPr>
          <a:xfrm>
            <a:off x="457200" y="1600200"/>
            <a:ext cx="8229600" cy="4419600"/>
          </a:xfrm>
        </p:spPr>
        <p:txBody>
          <a:bodyPr rtlCol="0">
            <a:normAutofit fontScale="85000" lnSpcReduction="10000"/>
          </a:bodyPr>
          <a:lstStyle/>
          <a:p>
            <a:pPr fontAlgn="auto">
              <a:spcAft>
                <a:spcPts val="0"/>
              </a:spcAft>
              <a:buFont typeface="Arial" pitchFamily="34" charset="0"/>
              <a:buChar char="•"/>
              <a:defRPr/>
            </a:pPr>
            <a:r>
              <a:rPr lang="en-US" smtClean="0"/>
              <a:t>Other Best Practices</a:t>
            </a:r>
          </a:p>
          <a:p>
            <a:pPr fontAlgn="auto">
              <a:spcAft>
                <a:spcPts val="0"/>
              </a:spcAft>
              <a:buFont typeface="Arial" pitchFamily="34" charset="0"/>
              <a:buChar char="•"/>
              <a:defRPr/>
            </a:pPr>
            <a:endParaRPr lang="en-US" smtClean="0"/>
          </a:p>
          <a:p>
            <a:pPr lvl="1" fontAlgn="auto">
              <a:spcAft>
                <a:spcPts val="0"/>
              </a:spcAft>
              <a:defRPr/>
            </a:pPr>
            <a:r>
              <a:rPr lang="en-US" smtClean="0"/>
              <a:t>No across-the-board bans for any criminal conviction;</a:t>
            </a:r>
          </a:p>
          <a:p>
            <a:pPr lvl="1" fontAlgn="auto">
              <a:spcAft>
                <a:spcPts val="0"/>
              </a:spcAft>
              <a:defRPr/>
            </a:pPr>
            <a:endParaRPr lang="en-US" smtClean="0"/>
          </a:p>
          <a:p>
            <a:pPr lvl="1" fontAlgn="auto">
              <a:spcAft>
                <a:spcPts val="0"/>
              </a:spcAft>
              <a:defRPr/>
            </a:pPr>
            <a:r>
              <a:rPr lang="en-US" smtClean="0"/>
              <a:t>Develop narrow, written policy for screening applicants’ criminal history information;</a:t>
            </a:r>
          </a:p>
          <a:p>
            <a:pPr lvl="1" fontAlgn="auto">
              <a:spcAft>
                <a:spcPts val="0"/>
              </a:spcAft>
              <a:defRPr/>
            </a:pPr>
            <a:endParaRPr lang="en-US" smtClean="0"/>
          </a:p>
          <a:p>
            <a:pPr lvl="1" fontAlgn="auto">
              <a:spcAft>
                <a:spcPts val="0"/>
              </a:spcAft>
              <a:defRPr/>
            </a:pPr>
            <a:r>
              <a:rPr lang="en-US" smtClean="0"/>
              <a:t>Determine specific offenses that may demonstrate unfitness for particular positions.</a:t>
            </a:r>
          </a:p>
          <a:p>
            <a:pPr lvl="1" fontAlgn="auto">
              <a:spcAft>
                <a:spcPts val="0"/>
              </a:spcAft>
              <a:defRPr/>
            </a:pPr>
            <a:endParaRPr lang="en-US" smtClean="0"/>
          </a:p>
          <a:p>
            <a:pPr lvl="2" fontAlgn="auto">
              <a:spcAft>
                <a:spcPts val="0"/>
              </a:spcAft>
              <a:buFont typeface="Arial" pitchFamily="34" charset="0"/>
              <a:buChar char="•"/>
              <a:defRPr/>
            </a:pPr>
            <a:r>
              <a:rPr lang="en-US" smtClean="0"/>
              <a:t>Validate the link (if possible)</a:t>
            </a:r>
          </a:p>
        </p:txBody>
      </p:sp>
      <p:sp>
        <p:nvSpPr>
          <p:cNvPr id="50179"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F077849A-2E9E-4B91-A1BF-E5D1D10A9FD3}" type="slidenum">
              <a:rPr lang="en-US">
                <a:cs typeface="Arial" charset="0"/>
              </a:rPr>
              <a:pPr fontAlgn="base">
                <a:spcBef>
                  <a:spcPct val="0"/>
                </a:spcBef>
                <a:spcAft>
                  <a:spcPct val="0"/>
                </a:spcAft>
              </a:pPr>
              <a:t>36</a:t>
            </a:fld>
            <a:endParaRPr lang="en-US">
              <a:cs typeface="Arial"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p:nvPr>
        </p:nvSpPr>
        <p:spPr/>
        <p:txBody>
          <a:bodyPr/>
          <a:lstStyle/>
          <a:p>
            <a:r>
              <a:rPr lang="en-US" smtClean="0">
                <a:latin typeface="Arial" charset="0"/>
              </a:rPr>
              <a:t>EEOC Enforcement Guidance</a:t>
            </a:r>
          </a:p>
        </p:txBody>
      </p:sp>
      <p:sp>
        <p:nvSpPr>
          <p:cNvPr id="49155" name="Content Placeholder 2"/>
          <p:cNvSpPr>
            <a:spLocks noGrp="1"/>
          </p:cNvSpPr>
          <p:nvPr>
            <p:ph idx="1"/>
          </p:nvPr>
        </p:nvSpPr>
        <p:spPr>
          <a:xfrm>
            <a:off x="457200" y="1600200"/>
            <a:ext cx="8229600" cy="4419600"/>
          </a:xfrm>
        </p:spPr>
        <p:txBody>
          <a:bodyPr rtlCol="0">
            <a:normAutofit fontScale="92500" lnSpcReduction="20000"/>
          </a:bodyPr>
          <a:lstStyle/>
          <a:p>
            <a:pPr fontAlgn="auto">
              <a:spcAft>
                <a:spcPts val="0"/>
              </a:spcAft>
              <a:buFont typeface="Arial" pitchFamily="34" charset="0"/>
              <a:buChar char="•"/>
              <a:defRPr/>
            </a:pPr>
            <a:r>
              <a:rPr lang="en-US" smtClean="0"/>
              <a:t>Other Best Practices (cont.)</a:t>
            </a:r>
          </a:p>
          <a:p>
            <a:pPr fontAlgn="auto">
              <a:spcAft>
                <a:spcPts val="0"/>
              </a:spcAft>
              <a:buFont typeface="Arial" pitchFamily="34" charset="0"/>
              <a:buChar char="•"/>
              <a:defRPr/>
            </a:pPr>
            <a:endParaRPr lang="en-US" smtClean="0"/>
          </a:p>
          <a:p>
            <a:pPr lvl="1" fontAlgn="auto">
              <a:spcAft>
                <a:spcPts val="0"/>
              </a:spcAft>
              <a:defRPr/>
            </a:pPr>
            <a:r>
              <a:rPr lang="en-US" smtClean="0"/>
              <a:t>Determine duration of exclusions for criminal convictions;</a:t>
            </a:r>
          </a:p>
          <a:p>
            <a:pPr lvl="1" fontAlgn="auto">
              <a:spcAft>
                <a:spcPts val="0"/>
              </a:spcAft>
              <a:defRPr/>
            </a:pPr>
            <a:endParaRPr lang="en-US" smtClean="0"/>
          </a:p>
          <a:p>
            <a:pPr lvl="2" fontAlgn="auto">
              <a:spcAft>
                <a:spcPts val="0"/>
              </a:spcAft>
              <a:buFont typeface="Arial" pitchFamily="34" charset="0"/>
              <a:buChar char="•"/>
              <a:defRPr/>
            </a:pPr>
            <a:r>
              <a:rPr lang="en-US" smtClean="0"/>
              <a:t>But, still conduct individualized assessment.</a:t>
            </a:r>
          </a:p>
          <a:p>
            <a:pPr lvl="2" fontAlgn="auto">
              <a:spcAft>
                <a:spcPts val="0"/>
              </a:spcAft>
              <a:buFont typeface="Arial" pitchFamily="34" charset="0"/>
              <a:buChar char="•"/>
              <a:defRPr/>
            </a:pPr>
            <a:endParaRPr lang="en-US" smtClean="0"/>
          </a:p>
          <a:p>
            <a:pPr lvl="1" fontAlgn="auto">
              <a:spcAft>
                <a:spcPts val="0"/>
              </a:spcAft>
              <a:defRPr/>
            </a:pPr>
            <a:r>
              <a:rPr lang="en-US" smtClean="0"/>
              <a:t>Record and justify policy and procedures.</a:t>
            </a:r>
          </a:p>
          <a:p>
            <a:pPr lvl="1" fontAlgn="auto">
              <a:spcAft>
                <a:spcPts val="0"/>
              </a:spcAft>
              <a:defRPr/>
            </a:pPr>
            <a:endParaRPr lang="en-US" smtClean="0"/>
          </a:p>
          <a:p>
            <a:pPr lvl="2" fontAlgn="auto">
              <a:spcAft>
                <a:spcPts val="0"/>
              </a:spcAft>
              <a:buFont typeface="Arial" pitchFamily="34" charset="0"/>
              <a:buChar char="•"/>
              <a:defRPr/>
            </a:pPr>
            <a:r>
              <a:rPr lang="en-US" smtClean="0"/>
              <a:t>Note and keep a record of consultations and research considered in crafting the policy and procedures.</a:t>
            </a:r>
          </a:p>
          <a:p>
            <a:pPr lvl="1" fontAlgn="auto">
              <a:spcAft>
                <a:spcPts val="0"/>
              </a:spcAft>
              <a:defRPr/>
            </a:pPr>
            <a:endParaRPr lang="en-US" smtClean="0"/>
          </a:p>
          <a:p>
            <a:pPr lvl="1" fontAlgn="auto">
              <a:spcAft>
                <a:spcPts val="0"/>
              </a:spcAft>
              <a:defRPr/>
            </a:pPr>
            <a:endParaRPr lang="en-US" smtClean="0"/>
          </a:p>
        </p:txBody>
      </p:sp>
      <p:sp>
        <p:nvSpPr>
          <p:cNvPr id="51203"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D6843A84-C06C-4448-9325-DDA987FB3ADD}" type="slidenum">
              <a:rPr lang="en-US">
                <a:cs typeface="Arial" charset="0"/>
              </a:rPr>
              <a:pPr fontAlgn="base">
                <a:spcBef>
                  <a:spcPct val="0"/>
                </a:spcBef>
                <a:spcAft>
                  <a:spcPct val="0"/>
                </a:spcAft>
              </a:pPr>
              <a:t>37</a:t>
            </a:fld>
            <a:endParaRPr lang="en-US">
              <a:cs typeface="Arial"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t>EEOC Aggressively Pursuing Disparate Impact Claims</a:t>
            </a:r>
            <a:endParaRPr lang="en-US" dirty="0"/>
          </a:p>
        </p:txBody>
      </p:sp>
      <p:sp>
        <p:nvSpPr>
          <p:cNvPr id="50179" name="Content Placeholder 2"/>
          <p:cNvSpPr>
            <a:spLocks noGrp="1"/>
          </p:cNvSpPr>
          <p:nvPr>
            <p:ph idx="1"/>
          </p:nvPr>
        </p:nvSpPr>
        <p:spPr>
          <a:xfrm>
            <a:off x="1066800" y="2027238"/>
            <a:ext cx="7620000" cy="4525962"/>
          </a:xfrm>
        </p:spPr>
        <p:txBody>
          <a:bodyPr rtlCol="0">
            <a:normAutofit lnSpcReduction="10000"/>
          </a:bodyPr>
          <a:lstStyle/>
          <a:p>
            <a:pPr fontAlgn="auto">
              <a:spcAft>
                <a:spcPts val="0"/>
              </a:spcAft>
              <a:buFont typeface="Arial" pitchFamily="34" charset="0"/>
              <a:buChar char="•"/>
              <a:defRPr/>
            </a:pPr>
            <a:r>
              <a:rPr lang="en-US" smtClean="0"/>
              <a:t>Especially related to pre-employment background checks.</a:t>
            </a:r>
          </a:p>
          <a:p>
            <a:pPr fontAlgn="auto">
              <a:spcAft>
                <a:spcPts val="0"/>
              </a:spcAft>
              <a:buFont typeface="Arial" charset="0"/>
              <a:buNone/>
              <a:defRPr/>
            </a:pPr>
            <a:endParaRPr lang="en-US" smtClean="0"/>
          </a:p>
          <a:p>
            <a:pPr lvl="1" fontAlgn="auto">
              <a:spcAft>
                <a:spcPts val="0"/>
              </a:spcAft>
              <a:defRPr/>
            </a:pPr>
            <a:r>
              <a:rPr lang="en-US" u="sng" smtClean="0"/>
              <a:t>Jan. 11, 2012</a:t>
            </a:r>
            <a:r>
              <a:rPr lang="en-US" smtClean="0"/>
              <a:t>:  Minneapolis EEOC office announces $3.13 Million settlement with Pepsi Cola.</a:t>
            </a:r>
          </a:p>
          <a:p>
            <a:pPr lvl="2" fontAlgn="auto">
              <a:spcAft>
                <a:spcPts val="0"/>
              </a:spcAft>
              <a:buFont typeface="Arial" pitchFamily="34" charset="0"/>
              <a:buChar char="•"/>
              <a:defRPr/>
            </a:pPr>
            <a:r>
              <a:rPr lang="en-US" sz="2000" smtClean="0"/>
              <a:t>Excluded applicants who had been arrested, but not convicted. </a:t>
            </a:r>
          </a:p>
          <a:p>
            <a:pPr lvl="2" fontAlgn="auto">
              <a:spcAft>
                <a:spcPts val="0"/>
              </a:spcAft>
              <a:buFont typeface="Arial" pitchFamily="34" charset="0"/>
              <a:buChar char="•"/>
              <a:defRPr/>
            </a:pPr>
            <a:r>
              <a:rPr lang="en-US" sz="2000" smtClean="0"/>
              <a:t>Excluded applicants with convictions for minor offenses.</a:t>
            </a:r>
          </a:p>
          <a:p>
            <a:pPr lvl="2" fontAlgn="auto">
              <a:spcAft>
                <a:spcPts val="0"/>
              </a:spcAft>
              <a:buFont typeface="Arial" pitchFamily="34" charset="0"/>
              <a:buChar char="•"/>
              <a:defRPr/>
            </a:pPr>
            <a:r>
              <a:rPr lang="en-US" sz="2000" smtClean="0"/>
              <a:t>Pepsi also required to hire some applicants and give job training to others.</a:t>
            </a:r>
          </a:p>
          <a:p>
            <a:pPr fontAlgn="auto">
              <a:spcAft>
                <a:spcPts val="0"/>
              </a:spcAft>
              <a:buFont typeface="Arial" pitchFamily="34" charset="0"/>
              <a:buChar char="•"/>
              <a:defRPr/>
            </a:pPr>
            <a:endParaRPr lang="en-US" smtClean="0"/>
          </a:p>
        </p:txBody>
      </p:sp>
      <p:sp>
        <p:nvSpPr>
          <p:cNvPr id="52227"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D7341AC-1540-4F71-AB22-1716C85EF115}" type="slidenum">
              <a:rPr lang="en-US">
                <a:cs typeface="Arial" charset="0"/>
              </a:rPr>
              <a:pPr fontAlgn="base">
                <a:spcBef>
                  <a:spcPct val="0"/>
                </a:spcBef>
                <a:spcAft>
                  <a:spcPct val="0"/>
                </a:spcAft>
              </a:pPr>
              <a:t>38</a:t>
            </a:fld>
            <a:endParaRPr lang="en-US">
              <a:cs typeface="Arial"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US" smtClean="0">
                <a:latin typeface="Arial" charset="0"/>
              </a:rPr>
              <a:t>Other EEOC Hiring Systemic Discrimination Initiatives</a:t>
            </a:r>
          </a:p>
        </p:txBody>
      </p:sp>
      <p:sp>
        <p:nvSpPr>
          <p:cNvPr id="51203" name="Content Placeholder 2"/>
          <p:cNvSpPr>
            <a:spLocks noGrp="1"/>
          </p:cNvSpPr>
          <p:nvPr>
            <p:ph idx="1"/>
          </p:nvPr>
        </p:nvSpPr>
        <p:spPr>
          <a:xfrm>
            <a:off x="457200" y="1600200"/>
            <a:ext cx="8229600" cy="4419600"/>
          </a:xfrm>
        </p:spPr>
        <p:txBody>
          <a:bodyPr rtlCol="0">
            <a:normAutofit lnSpcReduction="10000"/>
          </a:bodyPr>
          <a:lstStyle/>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Credit history checks</a:t>
            </a:r>
          </a:p>
          <a:p>
            <a:pPr fontAlgn="auto">
              <a:spcAft>
                <a:spcPts val="0"/>
              </a:spcAft>
              <a:buFont typeface="Arial" charset="0"/>
              <a:buNone/>
              <a:defRPr/>
            </a:pPr>
            <a:endParaRPr lang="en-US" smtClean="0"/>
          </a:p>
          <a:p>
            <a:pPr fontAlgn="auto">
              <a:spcAft>
                <a:spcPts val="0"/>
              </a:spcAft>
              <a:buFont typeface="Arial" pitchFamily="34" charset="0"/>
              <a:buChar char="•"/>
              <a:defRPr/>
            </a:pPr>
            <a:r>
              <a:rPr lang="en-US" smtClean="0"/>
              <a:t>Refusal to hire people who are unemployed</a:t>
            </a:r>
          </a:p>
          <a:p>
            <a:pPr fontAlgn="auto">
              <a:spcAft>
                <a:spcPts val="0"/>
              </a:spcAft>
              <a:buFont typeface="Arial" charset="0"/>
              <a:buNone/>
              <a:defRPr/>
            </a:pPr>
            <a:endParaRPr lang="en-US" smtClean="0"/>
          </a:p>
          <a:p>
            <a:pPr fontAlgn="auto">
              <a:spcAft>
                <a:spcPts val="0"/>
              </a:spcAft>
              <a:buFont typeface="Arial" pitchFamily="34" charset="0"/>
              <a:buChar char="•"/>
              <a:defRPr/>
            </a:pPr>
            <a:r>
              <a:rPr lang="en-US" smtClean="0"/>
              <a:t>Employer on-line searches of job applicants</a:t>
            </a:r>
          </a:p>
        </p:txBody>
      </p:sp>
      <p:sp>
        <p:nvSpPr>
          <p:cNvPr id="53251"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198C7EE-E4E4-44B4-A870-CF4B1125C6CE}" type="slidenum">
              <a:rPr lang="en-US">
                <a:cs typeface="Arial" charset="0"/>
              </a:rPr>
              <a:pPr fontAlgn="base">
                <a:spcBef>
                  <a:spcPct val="0"/>
                </a:spcBef>
                <a:spcAft>
                  <a:spcPct val="0"/>
                </a:spcAft>
              </a:pPr>
              <a:t>39</a:t>
            </a:fld>
            <a:endParaRPr lang="en-US">
              <a:cs typeface="Arial"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latin typeface="Arial" charset="0"/>
              </a:rPr>
              <a:t>Fair Credit Reporting Act</a:t>
            </a:r>
          </a:p>
        </p:txBody>
      </p:sp>
      <p:sp>
        <p:nvSpPr>
          <p:cNvPr id="15363" name="Content Placeholder 2"/>
          <p:cNvSpPr>
            <a:spLocks noGrp="1"/>
          </p:cNvSpPr>
          <p:nvPr>
            <p:ph idx="1"/>
          </p:nvPr>
        </p:nvSpPr>
        <p:spPr>
          <a:xfrm>
            <a:off x="457200" y="1600200"/>
            <a:ext cx="8229600" cy="4419600"/>
          </a:xfrm>
        </p:spPr>
        <p:txBody>
          <a:bodyPr rtlCol="0">
            <a:normAutofit lnSpcReduction="10000"/>
          </a:bodyPr>
          <a:lstStyle/>
          <a:p>
            <a:pPr fontAlgn="auto">
              <a:spcAft>
                <a:spcPts val="0"/>
              </a:spcAft>
              <a:buFont typeface="Arial" pitchFamily="34" charset="0"/>
              <a:buChar char="•"/>
              <a:defRPr/>
            </a:pPr>
            <a:r>
              <a:rPr lang="en-US" smtClean="0"/>
              <a:t>Both FTC and private individuals are able to bring “class action” FCRA lawsuits.</a:t>
            </a:r>
          </a:p>
          <a:p>
            <a:pPr lvl="1" fontAlgn="auto">
              <a:spcAft>
                <a:spcPts val="0"/>
              </a:spcAft>
              <a:defRPr/>
            </a:pPr>
            <a:r>
              <a:rPr lang="en-US" sz="2400" smtClean="0"/>
              <a:t>Aggregate individual claims together; and</a:t>
            </a:r>
          </a:p>
          <a:p>
            <a:pPr lvl="1" fontAlgn="auto">
              <a:spcAft>
                <a:spcPts val="0"/>
              </a:spcAft>
              <a:defRPr/>
            </a:pPr>
            <a:r>
              <a:rPr lang="en-US" sz="2400" smtClean="0"/>
              <a:t>Large awards of attorneys’ fees.</a:t>
            </a:r>
          </a:p>
          <a:p>
            <a:pPr lvl="1" fontAlgn="auto">
              <a:spcAft>
                <a:spcPts val="0"/>
              </a:spcAft>
              <a:buFont typeface="Arial" charset="0"/>
              <a:buNone/>
              <a:defRPr/>
            </a:pPr>
            <a:endParaRPr lang="en-US" sz="2400" smtClean="0"/>
          </a:p>
          <a:p>
            <a:pPr fontAlgn="auto">
              <a:spcAft>
                <a:spcPts val="0"/>
              </a:spcAft>
              <a:buFont typeface="Arial" pitchFamily="34" charset="0"/>
              <a:buChar char="•"/>
              <a:defRPr/>
            </a:pPr>
            <a:r>
              <a:rPr lang="en-US" smtClean="0"/>
              <a:t>Both FTC enforcement actions and private suits on the rise. </a:t>
            </a:r>
          </a:p>
          <a:p>
            <a:pPr lvl="1" fontAlgn="auto">
              <a:spcAft>
                <a:spcPts val="0"/>
              </a:spcAft>
              <a:defRPr/>
            </a:pPr>
            <a:r>
              <a:rPr lang="en-US" sz="2400" u="sng" smtClean="0"/>
              <a:t>Mar. 18, 2011</a:t>
            </a:r>
            <a:r>
              <a:rPr lang="en-US" sz="2400" smtClean="0"/>
              <a:t>:  Greyhound Bus Company’s parent corporation, FirstGroup, settles FTC FCRA class for $5.9 million.</a:t>
            </a:r>
          </a:p>
          <a:p>
            <a:pPr fontAlgn="auto">
              <a:spcAft>
                <a:spcPts val="0"/>
              </a:spcAft>
              <a:buFont typeface="Arial" pitchFamily="34" charset="0"/>
              <a:buChar char="•"/>
              <a:defRPr/>
            </a:pPr>
            <a:endParaRPr lang="en-US" smtClean="0"/>
          </a:p>
        </p:txBody>
      </p:sp>
      <p:sp>
        <p:nvSpPr>
          <p:cNvPr id="17411"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8DD4D644-8622-4C62-9E33-13981270C176}"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US" smtClean="0">
                <a:latin typeface="Arial" charset="0"/>
              </a:rPr>
              <a:t>Credit History Checks</a:t>
            </a:r>
          </a:p>
        </p:txBody>
      </p:sp>
      <p:sp>
        <p:nvSpPr>
          <p:cNvPr id="54274" name="Content Placeholder 2"/>
          <p:cNvSpPr>
            <a:spLocks noGrp="1"/>
          </p:cNvSpPr>
          <p:nvPr>
            <p:ph idx="1"/>
          </p:nvPr>
        </p:nvSpPr>
        <p:spPr>
          <a:xfrm>
            <a:off x="457200" y="1600200"/>
            <a:ext cx="8229600" cy="4419600"/>
          </a:xfrm>
        </p:spPr>
        <p:txBody>
          <a:bodyPr/>
          <a:lstStyle/>
          <a:p>
            <a:r>
              <a:rPr lang="en-US" smtClean="0">
                <a:latin typeface="Arial" charset="0"/>
              </a:rPr>
              <a:t>Same concerns re: disparate impact on minorities</a:t>
            </a:r>
          </a:p>
          <a:p>
            <a:endParaRPr lang="en-US" smtClean="0">
              <a:latin typeface="Arial" charset="0"/>
            </a:endParaRPr>
          </a:p>
          <a:p>
            <a:r>
              <a:rPr lang="en-US" smtClean="0">
                <a:latin typeface="Arial" charset="0"/>
              </a:rPr>
              <a:t>Must be consistent with business necessity</a:t>
            </a:r>
          </a:p>
          <a:p>
            <a:endParaRPr lang="en-US" smtClean="0">
              <a:latin typeface="Arial" charset="0"/>
            </a:endParaRPr>
          </a:p>
          <a:p>
            <a:r>
              <a:rPr lang="en-US" smtClean="0">
                <a:latin typeface="Arial" charset="0"/>
              </a:rPr>
              <a:t>Difficulty articulating standards for baring employment</a:t>
            </a:r>
          </a:p>
        </p:txBody>
      </p:sp>
      <p:sp>
        <p:nvSpPr>
          <p:cNvPr id="54275"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2D44151-784B-484B-B8B3-09EA5DB8DFC7}" type="slidenum">
              <a:rPr lang="en-US">
                <a:cs typeface="Arial" charset="0"/>
              </a:rPr>
              <a:pPr fontAlgn="base">
                <a:spcBef>
                  <a:spcPct val="0"/>
                </a:spcBef>
                <a:spcAft>
                  <a:spcPct val="0"/>
                </a:spcAft>
              </a:pPr>
              <a:t>40</a:t>
            </a:fld>
            <a:endParaRPr lang="en-US">
              <a:cs typeface="Arial"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p:nvPr>
        </p:nvSpPr>
        <p:spPr/>
        <p:txBody>
          <a:bodyPr/>
          <a:lstStyle/>
          <a:p>
            <a:r>
              <a:rPr lang="en-US" smtClean="0">
                <a:latin typeface="Arial" charset="0"/>
              </a:rPr>
              <a:t>EEOC/FTC Guidance</a:t>
            </a:r>
          </a:p>
        </p:txBody>
      </p:sp>
      <p:sp>
        <p:nvSpPr>
          <p:cNvPr id="55298" name="Content Placeholder 2"/>
          <p:cNvSpPr>
            <a:spLocks noGrp="1"/>
          </p:cNvSpPr>
          <p:nvPr>
            <p:ph idx="1"/>
          </p:nvPr>
        </p:nvSpPr>
        <p:spPr>
          <a:xfrm>
            <a:off x="457200" y="1600200"/>
            <a:ext cx="8229600" cy="4419600"/>
          </a:xfrm>
        </p:spPr>
        <p:txBody>
          <a:bodyPr/>
          <a:lstStyle/>
          <a:p>
            <a:r>
              <a:rPr lang="en-US" smtClean="0">
                <a:latin typeface="Arial" charset="0"/>
              </a:rPr>
              <a:t>Issued on March 10</a:t>
            </a:r>
            <a:r>
              <a:rPr lang="en-US" baseline="30000" smtClean="0">
                <a:latin typeface="Arial" charset="0"/>
              </a:rPr>
              <a:t>th</a:t>
            </a:r>
            <a:r>
              <a:rPr lang="en-US" smtClean="0">
                <a:latin typeface="Arial" charset="0"/>
              </a:rPr>
              <a:t>, 2014</a:t>
            </a:r>
          </a:p>
          <a:p>
            <a:endParaRPr lang="en-US" smtClean="0">
              <a:latin typeface="Arial" charset="0"/>
            </a:endParaRPr>
          </a:p>
          <a:p>
            <a:r>
              <a:rPr lang="en-US" smtClean="0">
                <a:latin typeface="Arial" charset="0"/>
              </a:rPr>
              <a:t>Joint Guidance</a:t>
            </a:r>
          </a:p>
          <a:p>
            <a:endParaRPr lang="en-US" smtClean="0">
              <a:latin typeface="Arial" charset="0"/>
            </a:endParaRPr>
          </a:p>
          <a:p>
            <a:r>
              <a:rPr lang="en-US" smtClean="0">
                <a:latin typeface="Arial" charset="0"/>
              </a:rPr>
              <a:t>EEOC enforces Title VII</a:t>
            </a:r>
          </a:p>
          <a:p>
            <a:endParaRPr lang="en-US" smtClean="0">
              <a:latin typeface="Arial" charset="0"/>
            </a:endParaRPr>
          </a:p>
          <a:p>
            <a:r>
              <a:rPr lang="en-US" smtClean="0">
                <a:latin typeface="Arial" charset="0"/>
              </a:rPr>
              <a:t>FTC enforces FCRA</a:t>
            </a:r>
          </a:p>
          <a:p>
            <a:endParaRPr lang="en-US" smtClean="0">
              <a:latin typeface="Arial" charset="0"/>
            </a:endParaRPr>
          </a:p>
          <a:p>
            <a:endParaRPr lang="en-US" smtClean="0">
              <a:latin typeface="Arial" charset="0"/>
            </a:endParaRPr>
          </a:p>
        </p:txBody>
      </p:sp>
      <p:sp>
        <p:nvSpPr>
          <p:cNvPr id="55299"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FC3D195D-01D8-4F8E-A3F0-8811A65DCD80}" type="slidenum">
              <a:rPr lang="en-US">
                <a:cs typeface="Arial" charset="0"/>
              </a:rPr>
              <a:pPr fontAlgn="base">
                <a:spcBef>
                  <a:spcPct val="0"/>
                </a:spcBef>
                <a:spcAft>
                  <a:spcPct val="0"/>
                </a:spcAft>
              </a:pPr>
              <a:t>41</a:t>
            </a:fld>
            <a:endParaRPr lang="en-US">
              <a:cs typeface="Arial"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US" smtClean="0">
                <a:latin typeface="Arial" charset="0"/>
              </a:rPr>
              <a:t>EEOC/FTC Guidance</a:t>
            </a:r>
          </a:p>
        </p:txBody>
      </p:sp>
      <p:sp>
        <p:nvSpPr>
          <p:cNvPr id="56322" name="Content Placeholder 2"/>
          <p:cNvSpPr>
            <a:spLocks noGrp="1"/>
          </p:cNvSpPr>
          <p:nvPr>
            <p:ph idx="1"/>
          </p:nvPr>
        </p:nvSpPr>
        <p:spPr>
          <a:xfrm>
            <a:off x="457200" y="1600200"/>
            <a:ext cx="8229600" cy="4419600"/>
          </a:xfrm>
        </p:spPr>
        <p:txBody>
          <a:bodyPr/>
          <a:lstStyle/>
          <a:p>
            <a:r>
              <a:rPr lang="en-US" smtClean="0">
                <a:latin typeface="Arial" charset="0"/>
              </a:rPr>
              <a:t>EEOC</a:t>
            </a:r>
          </a:p>
          <a:p>
            <a:pPr lvl="1"/>
            <a:r>
              <a:rPr lang="en-US" smtClean="0">
                <a:latin typeface="Arial" charset="0"/>
              </a:rPr>
              <a:t>Don’t run background checks selectively.</a:t>
            </a:r>
          </a:p>
          <a:p>
            <a:pPr lvl="1"/>
            <a:endParaRPr lang="en-US" smtClean="0">
              <a:latin typeface="Arial" charset="0"/>
            </a:endParaRPr>
          </a:p>
          <a:p>
            <a:pPr lvl="1"/>
            <a:r>
              <a:rPr lang="en-US" smtClean="0">
                <a:latin typeface="Arial" charset="0"/>
              </a:rPr>
              <a:t>Don’t exclude people with criminal convictions automatically.</a:t>
            </a:r>
          </a:p>
          <a:p>
            <a:pPr lvl="1"/>
            <a:endParaRPr lang="en-US" smtClean="0">
              <a:latin typeface="Arial" charset="0"/>
            </a:endParaRPr>
          </a:p>
          <a:p>
            <a:pPr lvl="1"/>
            <a:r>
              <a:rPr lang="en-US" smtClean="0">
                <a:latin typeface="Arial" charset="0"/>
              </a:rPr>
              <a:t>“Be prepared to make exceptions for problems revealed during a background check that were caused by a disability.”</a:t>
            </a:r>
          </a:p>
        </p:txBody>
      </p:sp>
      <p:sp>
        <p:nvSpPr>
          <p:cNvPr id="56323"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C804788-1E7E-47FB-AE2D-4F00360BE3A1}" type="slidenum">
              <a:rPr lang="en-US">
                <a:cs typeface="Arial" charset="0"/>
              </a:rPr>
              <a:pPr fontAlgn="base">
                <a:spcBef>
                  <a:spcPct val="0"/>
                </a:spcBef>
                <a:spcAft>
                  <a:spcPct val="0"/>
                </a:spcAft>
              </a:pPr>
              <a:t>42</a:t>
            </a:fld>
            <a:endParaRPr lang="en-US">
              <a:cs typeface="Arial"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US" smtClean="0">
                <a:latin typeface="Arial" charset="0"/>
              </a:rPr>
              <a:t>EEOC/FTC Guidance</a:t>
            </a:r>
          </a:p>
        </p:txBody>
      </p:sp>
      <p:sp>
        <p:nvSpPr>
          <p:cNvPr id="55299" name="Content Placeholder 2"/>
          <p:cNvSpPr>
            <a:spLocks noGrp="1"/>
          </p:cNvSpPr>
          <p:nvPr>
            <p:ph idx="1"/>
          </p:nvPr>
        </p:nvSpPr>
        <p:spPr>
          <a:xfrm>
            <a:off x="457200" y="1600200"/>
            <a:ext cx="8229600" cy="4419600"/>
          </a:xfrm>
        </p:spPr>
        <p:txBody>
          <a:bodyPr rtlCol="0">
            <a:normAutofit fontScale="85000" lnSpcReduction="20000"/>
          </a:bodyPr>
          <a:lstStyle/>
          <a:p>
            <a:pPr fontAlgn="auto">
              <a:spcAft>
                <a:spcPts val="0"/>
              </a:spcAft>
              <a:buFont typeface="Arial" pitchFamily="34" charset="0"/>
              <a:buChar char="•"/>
              <a:defRPr/>
            </a:pPr>
            <a:r>
              <a:rPr lang="en-US" smtClean="0"/>
              <a:t>EEOC</a:t>
            </a:r>
          </a:p>
          <a:p>
            <a:pPr lvl="1" fontAlgn="auto">
              <a:spcAft>
                <a:spcPts val="0"/>
              </a:spcAft>
              <a:defRPr/>
            </a:pPr>
            <a:r>
              <a:rPr lang="en-US" smtClean="0"/>
              <a:t>Personnel records, including background checks, must be retained for life of employment, plus one year.</a:t>
            </a:r>
          </a:p>
          <a:p>
            <a:pPr lvl="2" fontAlgn="auto">
              <a:spcAft>
                <a:spcPts val="0"/>
              </a:spcAft>
              <a:buFont typeface="Arial" pitchFamily="34" charset="0"/>
              <a:buChar char="•"/>
              <a:defRPr/>
            </a:pPr>
            <a:r>
              <a:rPr lang="en-US" smtClean="0"/>
              <a:t>Plus two years for federal contractors with</a:t>
            </a:r>
          </a:p>
          <a:p>
            <a:pPr lvl="3" fontAlgn="auto">
              <a:spcAft>
                <a:spcPts val="0"/>
              </a:spcAft>
              <a:buFont typeface="Arial" pitchFamily="34" charset="0"/>
              <a:buChar char="–"/>
              <a:defRPr/>
            </a:pPr>
            <a:r>
              <a:rPr lang="en-US" smtClean="0"/>
              <a:t>150+ EEs</a:t>
            </a:r>
          </a:p>
          <a:p>
            <a:pPr lvl="3" fontAlgn="auto">
              <a:spcAft>
                <a:spcPts val="0"/>
              </a:spcAft>
              <a:buFont typeface="Arial" pitchFamily="34" charset="0"/>
              <a:buChar char="–"/>
              <a:defRPr/>
            </a:pPr>
            <a:r>
              <a:rPr lang="en-US" smtClean="0"/>
              <a:t>Contract of at least $150,000</a:t>
            </a:r>
          </a:p>
          <a:p>
            <a:pPr fontAlgn="auto">
              <a:spcAft>
                <a:spcPts val="0"/>
              </a:spcAft>
              <a:buFont typeface="Arial" pitchFamily="34" charset="0"/>
              <a:buChar char="•"/>
              <a:defRPr/>
            </a:pPr>
            <a:r>
              <a:rPr lang="en-US" smtClean="0"/>
              <a:t>FTC</a:t>
            </a:r>
          </a:p>
          <a:p>
            <a:pPr lvl="1" fontAlgn="auto">
              <a:spcAft>
                <a:spcPts val="0"/>
              </a:spcAft>
              <a:defRPr/>
            </a:pPr>
            <a:r>
              <a:rPr lang="en-US" smtClean="0"/>
              <a:t>Must destroy records safely.</a:t>
            </a:r>
          </a:p>
          <a:p>
            <a:pPr lvl="2" fontAlgn="auto">
              <a:spcAft>
                <a:spcPts val="0"/>
              </a:spcAft>
              <a:buFont typeface="Arial" pitchFamily="34" charset="0"/>
              <a:buChar char="•"/>
              <a:defRPr/>
            </a:pPr>
            <a:r>
              <a:rPr lang="en-US" smtClean="0"/>
              <a:t>Burning</a:t>
            </a:r>
          </a:p>
          <a:p>
            <a:pPr lvl="2" fontAlgn="auto">
              <a:spcAft>
                <a:spcPts val="0"/>
              </a:spcAft>
              <a:buFont typeface="Arial" pitchFamily="34" charset="0"/>
              <a:buChar char="•"/>
              <a:defRPr/>
            </a:pPr>
            <a:r>
              <a:rPr lang="en-US" smtClean="0"/>
              <a:t>Pulverizing</a:t>
            </a:r>
          </a:p>
          <a:p>
            <a:pPr lvl="2" fontAlgn="auto">
              <a:spcAft>
                <a:spcPts val="0"/>
              </a:spcAft>
              <a:buFont typeface="Arial" pitchFamily="34" charset="0"/>
              <a:buChar char="•"/>
              <a:defRPr/>
            </a:pPr>
            <a:r>
              <a:rPr lang="en-US" smtClean="0"/>
              <a:t>Shredding</a:t>
            </a:r>
          </a:p>
          <a:p>
            <a:pPr lvl="2" fontAlgn="auto">
              <a:spcAft>
                <a:spcPts val="0"/>
              </a:spcAft>
              <a:buFont typeface="Arial" pitchFamily="34" charset="0"/>
              <a:buChar char="•"/>
              <a:defRPr/>
            </a:pPr>
            <a:r>
              <a:rPr lang="en-US" smtClean="0"/>
              <a:t>Electronic records must not be able to be reconstructed.</a:t>
            </a:r>
          </a:p>
        </p:txBody>
      </p:sp>
      <p:sp>
        <p:nvSpPr>
          <p:cNvPr id="57347"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C926D613-FCEB-40C8-9055-80EA68794AA2}" type="slidenum">
              <a:rPr lang="en-US">
                <a:cs typeface="Arial" charset="0"/>
              </a:rPr>
              <a:pPr fontAlgn="base">
                <a:spcBef>
                  <a:spcPct val="0"/>
                </a:spcBef>
                <a:spcAft>
                  <a:spcPct val="0"/>
                </a:spcAft>
              </a:pPr>
              <a:t>43</a:t>
            </a:fld>
            <a:endParaRPr lang="en-US">
              <a:cs typeface="Arial"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p:nvPr>
        </p:nvSpPr>
        <p:spPr/>
        <p:txBody>
          <a:bodyPr/>
          <a:lstStyle/>
          <a:p>
            <a:r>
              <a:rPr lang="en-US" smtClean="0">
                <a:latin typeface="Arial" charset="0"/>
              </a:rPr>
              <a:t>On-Line Job Search of Applicants</a:t>
            </a:r>
          </a:p>
        </p:txBody>
      </p:sp>
      <p:sp>
        <p:nvSpPr>
          <p:cNvPr id="58370" name="Content Placeholder 2"/>
          <p:cNvSpPr>
            <a:spLocks noGrp="1"/>
          </p:cNvSpPr>
          <p:nvPr>
            <p:ph idx="1"/>
          </p:nvPr>
        </p:nvSpPr>
        <p:spPr>
          <a:xfrm>
            <a:off x="1066800" y="1951038"/>
            <a:ext cx="7620000" cy="4525962"/>
          </a:xfrm>
        </p:spPr>
        <p:txBody>
          <a:bodyPr/>
          <a:lstStyle/>
          <a:p>
            <a:r>
              <a:rPr lang="en-US" smtClean="0">
                <a:latin typeface="Arial" charset="0"/>
              </a:rPr>
              <a:t>EEOC says ban on discriminatory hiring practices extends to online searches regarding applicants.</a:t>
            </a:r>
          </a:p>
          <a:p>
            <a:pPr>
              <a:buFont typeface="Arial" charset="0"/>
              <a:buNone/>
            </a:pPr>
            <a:endParaRPr lang="en-US" smtClean="0">
              <a:latin typeface="Arial" charset="0"/>
            </a:endParaRPr>
          </a:p>
          <a:p>
            <a:r>
              <a:rPr lang="en-US" smtClean="0">
                <a:latin typeface="Arial" charset="0"/>
              </a:rPr>
              <a:t>Concern is that certain classes of people will be more heavily scrutinized and that employers will only look at Facebook pages of certain applicants. </a:t>
            </a:r>
          </a:p>
        </p:txBody>
      </p:sp>
      <p:sp>
        <p:nvSpPr>
          <p:cNvPr id="58371"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3409BFA0-7269-481A-9D17-43E4CB8B5B6B}" type="slidenum">
              <a:rPr lang="en-US">
                <a:cs typeface="Arial" charset="0"/>
              </a:rPr>
              <a:pPr fontAlgn="base">
                <a:spcBef>
                  <a:spcPct val="0"/>
                </a:spcBef>
                <a:spcAft>
                  <a:spcPct val="0"/>
                </a:spcAft>
              </a:pPr>
              <a:t>44</a:t>
            </a:fld>
            <a:endParaRPr lang="en-US">
              <a:cs typeface="Arial"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US" smtClean="0">
                <a:latin typeface="Arial" charset="0"/>
              </a:rPr>
              <a:t>Employment Testing And Trends In Litigation</a:t>
            </a:r>
          </a:p>
        </p:txBody>
      </p:sp>
      <p:sp>
        <p:nvSpPr>
          <p:cNvPr id="59394" name="Content Placeholder 2"/>
          <p:cNvSpPr>
            <a:spLocks noGrp="1"/>
          </p:cNvSpPr>
          <p:nvPr>
            <p:ph idx="1"/>
          </p:nvPr>
        </p:nvSpPr>
        <p:spPr>
          <a:xfrm>
            <a:off x="1066800" y="1874838"/>
            <a:ext cx="7620000" cy="4525962"/>
          </a:xfrm>
        </p:spPr>
        <p:txBody>
          <a:bodyPr/>
          <a:lstStyle/>
          <a:p>
            <a:r>
              <a:rPr lang="en-US" smtClean="0">
                <a:latin typeface="Arial" charset="0"/>
              </a:rPr>
              <a:t>Any test used to measure a person’s qualifications for the job at issue can be considered a personnel selection tool. </a:t>
            </a:r>
          </a:p>
        </p:txBody>
      </p:sp>
      <p:sp>
        <p:nvSpPr>
          <p:cNvPr id="59395"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AD00F55F-55CB-4925-8F97-BE3719C49E9C}" type="slidenum">
              <a:rPr lang="en-US">
                <a:cs typeface="Arial" charset="0"/>
              </a:rPr>
              <a:pPr fontAlgn="base">
                <a:spcBef>
                  <a:spcPct val="0"/>
                </a:spcBef>
                <a:spcAft>
                  <a:spcPct val="0"/>
                </a:spcAft>
              </a:pPr>
              <a:t>45</a:t>
            </a:fld>
            <a:endParaRPr lang="en-US">
              <a:cs typeface="Arial"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p:nvPr>
        </p:nvSpPr>
        <p:spPr/>
        <p:txBody>
          <a:bodyPr/>
          <a:lstStyle/>
          <a:p>
            <a:r>
              <a:rPr lang="en-US" smtClean="0">
                <a:latin typeface="Arial" charset="0"/>
              </a:rPr>
              <a:t>Employment Testing as a Predictor of Model Employees</a:t>
            </a:r>
          </a:p>
        </p:txBody>
      </p:sp>
      <p:sp>
        <p:nvSpPr>
          <p:cNvPr id="60418" name="Content Placeholder 2"/>
          <p:cNvSpPr>
            <a:spLocks noGrp="1"/>
          </p:cNvSpPr>
          <p:nvPr>
            <p:ph idx="1"/>
          </p:nvPr>
        </p:nvSpPr>
        <p:spPr>
          <a:xfrm>
            <a:off x="1066800" y="2027238"/>
            <a:ext cx="7620000" cy="4525962"/>
          </a:xfrm>
        </p:spPr>
        <p:txBody>
          <a:bodyPr/>
          <a:lstStyle/>
          <a:p>
            <a:r>
              <a:rPr lang="en-US" smtClean="0">
                <a:latin typeface="Arial" charset="0"/>
              </a:rPr>
              <a:t>Physical agility testing</a:t>
            </a:r>
          </a:p>
          <a:p>
            <a:r>
              <a:rPr lang="en-US" smtClean="0">
                <a:latin typeface="Arial" charset="0"/>
              </a:rPr>
              <a:t>Personality testing</a:t>
            </a:r>
          </a:p>
          <a:p>
            <a:r>
              <a:rPr lang="en-US" smtClean="0">
                <a:latin typeface="Arial" charset="0"/>
              </a:rPr>
              <a:t>Job requirements testing</a:t>
            </a:r>
          </a:p>
          <a:p>
            <a:r>
              <a:rPr lang="en-US" smtClean="0">
                <a:latin typeface="Arial" charset="0"/>
              </a:rPr>
              <a:t>Cognitive testing</a:t>
            </a:r>
          </a:p>
          <a:p>
            <a:r>
              <a:rPr lang="en-US" smtClean="0">
                <a:latin typeface="Arial" charset="0"/>
              </a:rPr>
              <a:t>Aptitude testing</a:t>
            </a:r>
          </a:p>
          <a:p>
            <a:r>
              <a:rPr lang="en-US" smtClean="0">
                <a:latin typeface="Arial" charset="0"/>
              </a:rPr>
              <a:t>Achievement testing</a:t>
            </a:r>
          </a:p>
          <a:p>
            <a:r>
              <a:rPr lang="en-US" smtClean="0">
                <a:latin typeface="Arial" charset="0"/>
              </a:rPr>
              <a:t>Integrity testing</a:t>
            </a:r>
          </a:p>
          <a:p>
            <a:pPr>
              <a:buFont typeface="Arial" charset="0"/>
              <a:buNone/>
            </a:pPr>
            <a:endParaRPr lang="en-US" smtClean="0">
              <a:latin typeface="Arial" charset="0"/>
            </a:endParaRPr>
          </a:p>
        </p:txBody>
      </p:sp>
      <p:sp>
        <p:nvSpPr>
          <p:cNvPr id="60419"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5F3E9C5C-9361-42A0-8DE3-6B0956EA61D6}" type="slidenum">
              <a:rPr lang="en-US">
                <a:cs typeface="Arial" charset="0"/>
              </a:rPr>
              <a:pPr fontAlgn="base">
                <a:spcBef>
                  <a:spcPct val="0"/>
                </a:spcBef>
                <a:spcAft>
                  <a:spcPct val="0"/>
                </a:spcAft>
              </a:pPr>
              <a:t>46</a:t>
            </a:fld>
            <a:endParaRPr lang="en-US">
              <a:cs typeface="Arial"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US" smtClean="0">
                <a:latin typeface="Arial" charset="0"/>
              </a:rPr>
              <a:t>Job Analysis</a:t>
            </a:r>
          </a:p>
        </p:txBody>
      </p:sp>
      <p:sp>
        <p:nvSpPr>
          <p:cNvPr id="59395" name="Content Placeholder 2"/>
          <p:cNvSpPr>
            <a:spLocks noGrp="1"/>
          </p:cNvSpPr>
          <p:nvPr>
            <p:ph idx="1"/>
          </p:nvPr>
        </p:nvSpPr>
        <p:spPr>
          <a:xfrm>
            <a:off x="457200" y="1600200"/>
            <a:ext cx="8229600" cy="4419600"/>
          </a:xfrm>
        </p:spPr>
        <p:txBody>
          <a:bodyPr rtlCol="0">
            <a:normAutofit fontScale="92500" lnSpcReduction="20000"/>
          </a:bodyPr>
          <a:lstStyle/>
          <a:p>
            <a:pPr fontAlgn="auto">
              <a:spcAft>
                <a:spcPts val="0"/>
              </a:spcAft>
              <a:buFont typeface="Arial" pitchFamily="34" charset="0"/>
              <a:buChar char="•"/>
              <a:defRPr/>
            </a:pPr>
            <a:r>
              <a:rPr lang="en-US" dirty="0" smtClean="0"/>
              <a:t>A job analysis should be done, including identifying the essential functions of the job. </a:t>
            </a:r>
          </a:p>
          <a:p>
            <a:pPr fontAlgn="auto">
              <a:spcAft>
                <a:spcPts val="0"/>
              </a:spcAft>
              <a:buFont typeface="Arial" charset="0"/>
              <a:buNone/>
              <a:defRPr/>
            </a:pPr>
            <a:endParaRPr lang="en-US" dirty="0" smtClean="0"/>
          </a:p>
          <a:p>
            <a:pPr fontAlgn="auto">
              <a:spcAft>
                <a:spcPts val="0"/>
              </a:spcAft>
              <a:buFont typeface="Arial" pitchFamily="34" charset="0"/>
              <a:buChar char="•"/>
              <a:defRPr/>
            </a:pPr>
            <a:r>
              <a:rPr lang="en-US" dirty="0" smtClean="0"/>
              <a:t>The job analysis should be used to create a job description.</a:t>
            </a:r>
          </a:p>
          <a:p>
            <a:pPr fontAlgn="auto">
              <a:spcAft>
                <a:spcPts val="0"/>
              </a:spcAft>
              <a:buFont typeface="Arial" charset="0"/>
              <a:buNone/>
              <a:defRPr/>
            </a:pPr>
            <a:endParaRPr lang="en-US" dirty="0" smtClean="0"/>
          </a:p>
          <a:p>
            <a:pPr fontAlgn="auto">
              <a:spcAft>
                <a:spcPts val="0"/>
              </a:spcAft>
              <a:buFont typeface="Arial" pitchFamily="34" charset="0"/>
              <a:buChar char="•"/>
              <a:defRPr/>
            </a:pPr>
            <a:r>
              <a:rPr lang="en-US" dirty="0" smtClean="0"/>
              <a:t>From an ADA perspective the job description should distinguish between essential and marginal job functions and spell out the minimum qualifications for the job.</a:t>
            </a:r>
          </a:p>
        </p:txBody>
      </p:sp>
      <p:sp>
        <p:nvSpPr>
          <p:cNvPr id="61443"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5C76B5B-DB62-4F56-BDC9-A951FAD0AB9D}" type="slidenum">
              <a:rPr lang="en-US">
                <a:cs typeface="Arial" charset="0"/>
              </a:rPr>
              <a:pPr fontAlgn="base">
                <a:spcBef>
                  <a:spcPct val="0"/>
                </a:spcBef>
                <a:spcAft>
                  <a:spcPct val="0"/>
                </a:spcAft>
              </a:pPr>
              <a:t>47</a:t>
            </a:fld>
            <a:endParaRPr lang="en-US">
              <a:cs typeface="Arial"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p:nvPr>
        </p:nvSpPr>
        <p:spPr/>
        <p:txBody>
          <a:bodyPr/>
          <a:lstStyle/>
          <a:p>
            <a:r>
              <a:rPr lang="en-US" smtClean="0">
                <a:latin typeface="Arial" charset="0"/>
              </a:rPr>
              <a:t>Testing Validation</a:t>
            </a:r>
          </a:p>
        </p:txBody>
      </p:sp>
      <p:sp>
        <p:nvSpPr>
          <p:cNvPr id="60419" name="Content Placeholder 2"/>
          <p:cNvSpPr>
            <a:spLocks noGrp="1"/>
          </p:cNvSpPr>
          <p:nvPr>
            <p:ph idx="1"/>
          </p:nvPr>
        </p:nvSpPr>
        <p:spPr>
          <a:xfrm>
            <a:off x="457200" y="1600200"/>
            <a:ext cx="8229600" cy="4419600"/>
          </a:xfrm>
        </p:spPr>
        <p:txBody>
          <a:bodyPr rtlCol="0">
            <a:normAutofit fontScale="92500" lnSpcReduction="10000"/>
          </a:bodyPr>
          <a:lstStyle/>
          <a:p>
            <a:pPr fontAlgn="auto">
              <a:spcAft>
                <a:spcPts val="0"/>
              </a:spcAft>
              <a:buFont typeface="Arial" pitchFamily="34" charset="0"/>
              <a:buChar char="•"/>
              <a:defRPr/>
            </a:pPr>
            <a:r>
              <a:rPr lang="en-US" smtClean="0"/>
              <a:t>The test must be validated, meaning that the test must measure what it says it is measuring. </a:t>
            </a:r>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The test must be reliable as evidenced by consistent results. </a:t>
            </a:r>
          </a:p>
          <a:p>
            <a:pPr fontAlgn="auto">
              <a:spcAft>
                <a:spcPts val="0"/>
              </a:spcAft>
              <a:buFont typeface="Arial" charset="0"/>
              <a:buNone/>
              <a:defRPr/>
            </a:pPr>
            <a:endParaRPr lang="en-US" smtClean="0"/>
          </a:p>
          <a:p>
            <a:pPr fontAlgn="auto">
              <a:spcAft>
                <a:spcPts val="0"/>
              </a:spcAft>
              <a:buFont typeface="Arial" pitchFamily="34" charset="0"/>
              <a:buChar char="•"/>
              <a:defRPr/>
            </a:pPr>
            <a:r>
              <a:rPr lang="en-US" smtClean="0"/>
              <a:t>The test must be relevant to the job and job-specific. </a:t>
            </a:r>
          </a:p>
          <a:p>
            <a:pPr fontAlgn="auto">
              <a:spcAft>
                <a:spcPts val="0"/>
              </a:spcAft>
              <a:buFont typeface="Arial" pitchFamily="34" charset="0"/>
              <a:buChar char="•"/>
              <a:defRPr/>
            </a:pPr>
            <a:endParaRPr lang="en-US" smtClean="0"/>
          </a:p>
        </p:txBody>
      </p:sp>
      <p:sp>
        <p:nvSpPr>
          <p:cNvPr id="62467"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39A9C093-854A-4C53-ADE0-97F60D1D2606}" type="slidenum">
              <a:rPr lang="en-US">
                <a:cs typeface="Arial" charset="0"/>
              </a:rPr>
              <a:pPr fontAlgn="base">
                <a:spcBef>
                  <a:spcPct val="0"/>
                </a:spcBef>
                <a:spcAft>
                  <a:spcPct val="0"/>
                </a:spcAft>
              </a:pPr>
              <a:t>48</a:t>
            </a:fld>
            <a:endParaRPr lang="en-US">
              <a:cs typeface="Arial"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US" smtClean="0">
                <a:latin typeface="Arial" charset="0"/>
              </a:rPr>
              <a:t>EEOC Uniform Guidelines on Employee Selection Procedures</a:t>
            </a:r>
          </a:p>
        </p:txBody>
      </p:sp>
      <p:sp>
        <p:nvSpPr>
          <p:cNvPr id="61443" name="Content Placeholder 2"/>
          <p:cNvSpPr>
            <a:spLocks noGrp="1"/>
          </p:cNvSpPr>
          <p:nvPr>
            <p:ph idx="1"/>
          </p:nvPr>
        </p:nvSpPr>
        <p:spPr>
          <a:xfrm>
            <a:off x="1066800" y="1951038"/>
            <a:ext cx="7620000" cy="4525962"/>
          </a:xfrm>
        </p:spPr>
        <p:txBody>
          <a:bodyPr rtlCol="0">
            <a:normAutofit fontScale="77500" lnSpcReduction="20000"/>
          </a:bodyPr>
          <a:lstStyle/>
          <a:p>
            <a:pPr fontAlgn="auto">
              <a:spcAft>
                <a:spcPts val="0"/>
              </a:spcAft>
              <a:buFont typeface="Arial" pitchFamily="34" charset="0"/>
              <a:buChar char="•"/>
              <a:defRPr/>
            </a:pPr>
            <a:r>
              <a:rPr lang="en-US" smtClean="0"/>
              <a:t>Three methods of test validation—content, criterion and construct validation. </a:t>
            </a:r>
          </a:p>
          <a:p>
            <a:pPr fontAlgn="auto">
              <a:spcAft>
                <a:spcPts val="0"/>
              </a:spcAft>
              <a:buFont typeface="Arial" pitchFamily="34" charset="0"/>
              <a:buChar char="•"/>
              <a:defRPr/>
            </a:pPr>
            <a:r>
              <a:rPr lang="en-US" u="sng" smtClean="0"/>
              <a:t>Content</a:t>
            </a:r>
            <a:r>
              <a:rPr lang="en-US" smtClean="0"/>
              <a:t>: analyzing the content of the tests and demonstrating that it corresponds to the job tasks.</a:t>
            </a:r>
          </a:p>
          <a:p>
            <a:pPr fontAlgn="auto">
              <a:spcAft>
                <a:spcPts val="0"/>
              </a:spcAft>
              <a:buFont typeface="Arial" pitchFamily="34" charset="0"/>
              <a:buChar char="•"/>
              <a:defRPr/>
            </a:pPr>
            <a:r>
              <a:rPr lang="en-US" u="sng" smtClean="0"/>
              <a:t>Construct</a:t>
            </a:r>
            <a:r>
              <a:rPr lang="en-US" smtClean="0"/>
              <a:t>:  demonstrating that the test measures specific personal characteristics that are shown to be necessary to perform the job.</a:t>
            </a:r>
          </a:p>
          <a:p>
            <a:pPr fontAlgn="auto">
              <a:spcAft>
                <a:spcPts val="0"/>
              </a:spcAft>
              <a:buFont typeface="Arial" pitchFamily="34" charset="0"/>
              <a:buChar char="•"/>
              <a:defRPr/>
            </a:pPr>
            <a:r>
              <a:rPr lang="en-US" u="sng" smtClean="0"/>
              <a:t>Criterion</a:t>
            </a:r>
            <a:r>
              <a:rPr lang="en-US" smtClean="0"/>
              <a:t>: showing a statistical correlation between performance on the test and actual job performance as measured by specific criteria. </a:t>
            </a:r>
          </a:p>
        </p:txBody>
      </p:sp>
      <p:sp>
        <p:nvSpPr>
          <p:cNvPr id="63491"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026DE364-8DA8-4859-B541-134677F97F7B}" type="slidenum">
              <a:rPr lang="en-US">
                <a:cs typeface="Arial" charset="0"/>
              </a:rPr>
              <a:pPr fontAlgn="base">
                <a:spcBef>
                  <a:spcPct val="0"/>
                </a:spcBef>
                <a:spcAft>
                  <a:spcPct val="0"/>
                </a:spcAft>
              </a:pPr>
              <a:t>49</a:t>
            </a:fld>
            <a:endParaRPr lang="en-US">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smtClean="0">
                <a:latin typeface="Arial" charset="0"/>
              </a:rPr>
              <a:t>Fair Credit Reporting Act</a:t>
            </a:r>
          </a:p>
        </p:txBody>
      </p:sp>
      <p:sp>
        <p:nvSpPr>
          <p:cNvPr id="16387" name="Content Placeholder 2"/>
          <p:cNvSpPr>
            <a:spLocks noGrp="1"/>
          </p:cNvSpPr>
          <p:nvPr>
            <p:ph idx="1"/>
          </p:nvPr>
        </p:nvSpPr>
        <p:spPr>
          <a:xfrm>
            <a:off x="457200" y="1600200"/>
            <a:ext cx="8229600" cy="4419600"/>
          </a:xfrm>
        </p:spPr>
        <p:txBody>
          <a:bodyPr rtlCol="0">
            <a:normAutofit fontScale="92500"/>
          </a:bodyPr>
          <a:lstStyle/>
          <a:p>
            <a:pPr fontAlgn="auto">
              <a:spcAft>
                <a:spcPts val="0"/>
              </a:spcAft>
              <a:buFont typeface="Arial" pitchFamily="34" charset="0"/>
              <a:buChar char="•"/>
              <a:defRPr/>
            </a:pPr>
            <a:r>
              <a:rPr lang="en-US" smtClean="0"/>
              <a:t>Under FCRA, a “consumer report” is much more than a credit report or background check.</a:t>
            </a:r>
          </a:p>
          <a:p>
            <a:pPr lvl="1" fontAlgn="auto">
              <a:spcAft>
                <a:spcPts val="0"/>
              </a:spcAft>
              <a:defRPr/>
            </a:pPr>
            <a:r>
              <a:rPr lang="en-US" smtClean="0"/>
              <a:t>Includes criminal and civil records, driving records, reference checks and other information obtained by a “consumer reporting agency”</a:t>
            </a:r>
          </a:p>
          <a:p>
            <a:pPr lvl="1" fontAlgn="auto">
              <a:spcAft>
                <a:spcPts val="0"/>
              </a:spcAft>
              <a:buFont typeface="Arial" charset="0"/>
              <a:buNone/>
              <a:defRPr/>
            </a:pPr>
            <a:endParaRPr lang="en-US" smtClean="0"/>
          </a:p>
          <a:p>
            <a:pPr fontAlgn="auto">
              <a:spcAft>
                <a:spcPts val="0"/>
              </a:spcAft>
              <a:buFont typeface="Arial" pitchFamily="34" charset="0"/>
              <a:buChar char="•"/>
              <a:defRPr/>
            </a:pPr>
            <a:r>
              <a:rPr lang="en-US" smtClean="0"/>
              <a:t>If it qualifies as a “consumer report,” FCRA’s specific procedures must be followed. </a:t>
            </a:r>
          </a:p>
          <a:p>
            <a:pPr fontAlgn="auto">
              <a:spcAft>
                <a:spcPts val="0"/>
              </a:spcAft>
              <a:buFont typeface="Arial" pitchFamily="34" charset="0"/>
              <a:buChar char="•"/>
              <a:defRPr/>
            </a:pPr>
            <a:endParaRPr lang="en-US" smtClean="0"/>
          </a:p>
        </p:txBody>
      </p:sp>
      <p:sp>
        <p:nvSpPr>
          <p:cNvPr id="18435"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DD74BE9-EAFC-4EC7-B17A-96EAB24CA1D6}" type="slidenum">
              <a:rPr lang="en-US">
                <a:cs typeface="Arial" charset="0"/>
              </a:rPr>
              <a:pPr fontAlgn="base">
                <a:spcBef>
                  <a:spcPct val="0"/>
                </a:spcBef>
                <a:spcAft>
                  <a:spcPct val="0"/>
                </a:spcAft>
              </a:pPr>
              <a:t>5</a:t>
            </a:fld>
            <a:endParaRPr lang="en-US">
              <a:cs typeface="Arial"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p:nvPr>
        </p:nvSpPr>
        <p:spPr/>
        <p:txBody>
          <a:bodyPr/>
          <a:lstStyle/>
          <a:p>
            <a:r>
              <a:rPr lang="en-US" smtClean="0">
                <a:latin typeface="Arial" charset="0"/>
              </a:rPr>
              <a:t>EEOC Uniform Guidelines on Employee Selection Procedures</a:t>
            </a:r>
          </a:p>
        </p:txBody>
      </p:sp>
      <p:sp>
        <p:nvSpPr>
          <p:cNvPr id="62467" name="Content Placeholder 2"/>
          <p:cNvSpPr>
            <a:spLocks noGrp="1"/>
          </p:cNvSpPr>
          <p:nvPr>
            <p:ph idx="1"/>
          </p:nvPr>
        </p:nvSpPr>
        <p:spPr>
          <a:xfrm>
            <a:off x="1066800" y="1905000"/>
            <a:ext cx="7620000" cy="4221163"/>
          </a:xfrm>
        </p:spPr>
        <p:txBody>
          <a:bodyPr rtlCol="0">
            <a:normAutofit fontScale="85000" lnSpcReduction="20000"/>
          </a:bodyPr>
          <a:lstStyle/>
          <a:p>
            <a:pPr fontAlgn="auto">
              <a:spcAft>
                <a:spcPts val="0"/>
              </a:spcAft>
              <a:buFont typeface="Arial" pitchFamily="34" charset="0"/>
              <a:buChar char="•"/>
              <a:defRPr/>
            </a:pPr>
            <a:r>
              <a:rPr lang="en-US" smtClean="0"/>
              <a:t>Pre-employment assessments must be measured for disparate impact race, sex, or ethnic background are not adversely impacted. </a:t>
            </a:r>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If test causes adverse impact, it may only be used if there are no alternative means with less adverse impact, and if the skill or competency measured is consistent with business necessity. </a:t>
            </a:r>
          </a:p>
          <a:p>
            <a:pPr lvl="1" fontAlgn="auto">
              <a:spcAft>
                <a:spcPts val="0"/>
              </a:spcAft>
              <a:defRPr/>
            </a:pPr>
            <a:r>
              <a:rPr lang="en-US" smtClean="0"/>
              <a:t>Employer bears burden.</a:t>
            </a:r>
          </a:p>
        </p:txBody>
      </p:sp>
      <p:sp>
        <p:nvSpPr>
          <p:cNvPr id="64515"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2D649445-B8B7-4260-8D3B-D40ECF84F034}" type="slidenum">
              <a:rPr lang="en-US">
                <a:cs typeface="Arial" charset="0"/>
              </a:rPr>
              <a:pPr fontAlgn="base">
                <a:spcBef>
                  <a:spcPct val="0"/>
                </a:spcBef>
                <a:spcAft>
                  <a:spcPct val="0"/>
                </a:spcAft>
              </a:pPr>
              <a:t>50</a:t>
            </a:fld>
            <a:endParaRPr lang="en-US">
              <a:cs typeface="Arial"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p:txBody>
          <a:bodyPr/>
          <a:lstStyle/>
          <a:p>
            <a:r>
              <a:rPr lang="en-US" smtClean="0">
                <a:latin typeface="Arial" charset="0"/>
              </a:rPr>
              <a:t>Risk Management</a:t>
            </a:r>
          </a:p>
        </p:txBody>
      </p:sp>
      <p:sp>
        <p:nvSpPr>
          <p:cNvPr id="63491" name="Content Placeholder 2"/>
          <p:cNvSpPr>
            <a:spLocks noGrp="1"/>
          </p:cNvSpPr>
          <p:nvPr>
            <p:ph idx="1"/>
          </p:nvPr>
        </p:nvSpPr>
        <p:spPr>
          <a:xfrm>
            <a:off x="457200" y="1600200"/>
            <a:ext cx="8229600" cy="4419600"/>
          </a:xfrm>
        </p:spPr>
        <p:txBody>
          <a:bodyPr rtlCol="0">
            <a:normAutofit fontScale="77500" lnSpcReduction="20000"/>
          </a:bodyPr>
          <a:lstStyle/>
          <a:p>
            <a:pPr fontAlgn="auto">
              <a:spcAft>
                <a:spcPts val="0"/>
              </a:spcAft>
              <a:buFont typeface="Arial" pitchFamily="34" charset="0"/>
              <a:buChar char="•"/>
              <a:defRPr/>
            </a:pPr>
            <a:r>
              <a:rPr lang="en-US" smtClean="0"/>
              <a:t>Work with reputable companies when implementing pre-employment testing.</a:t>
            </a:r>
          </a:p>
          <a:p>
            <a:pPr fontAlgn="auto">
              <a:spcAft>
                <a:spcPts val="0"/>
              </a:spcAft>
              <a:buFont typeface="Arial" pitchFamily="34" charset="0"/>
              <a:buChar char="•"/>
              <a:defRPr/>
            </a:pPr>
            <a:r>
              <a:rPr lang="en-US" smtClean="0"/>
              <a:t>Ask the testing supplier for documentation that the test has been validated and not subject to legal challenge.</a:t>
            </a:r>
          </a:p>
          <a:p>
            <a:pPr fontAlgn="auto">
              <a:spcAft>
                <a:spcPts val="0"/>
              </a:spcAft>
              <a:buFont typeface="Arial" pitchFamily="34" charset="0"/>
              <a:buChar char="•"/>
              <a:defRPr/>
            </a:pPr>
            <a:r>
              <a:rPr lang="en-US" smtClean="0"/>
              <a:t>Get clarity on exactly the traits the test seeks to measure and proof that the test measures those traits.</a:t>
            </a:r>
          </a:p>
          <a:p>
            <a:pPr fontAlgn="auto">
              <a:spcAft>
                <a:spcPts val="0"/>
              </a:spcAft>
              <a:buFont typeface="Arial" pitchFamily="34" charset="0"/>
              <a:buChar char="•"/>
              <a:defRPr/>
            </a:pPr>
            <a:r>
              <a:rPr lang="en-US" smtClean="0"/>
              <a:t>Make sure the test is being used only for a job for which it  has been professionally validated. </a:t>
            </a:r>
          </a:p>
          <a:p>
            <a:pPr fontAlgn="auto">
              <a:spcAft>
                <a:spcPts val="0"/>
              </a:spcAft>
              <a:buFont typeface="Arial" pitchFamily="34" charset="0"/>
              <a:buChar char="•"/>
              <a:defRPr/>
            </a:pPr>
            <a:r>
              <a:rPr lang="en-US" smtClean="0"/>
              <a:t>Make sure the test is designed as a pre-employment screening tool and is not a counseling tool that has been re-packaged. </a:t>
            </a:r>
          </a:p>
        </p:txBody>
      </p:sp>
      <p:sp>
        <p:nvSpPr>
          <p:cNvPr id="65539"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9CDDAB1-60ED-4E49-A99E-619E80BC5F84}" type="slidenum">
              <a:rPr lang="en-US">
                <a:cs typeface="Arial" charset="0"/>
              </a:rPr>
              <a:pPr fontAlgn="base">
                <a:spcBef>
                  <a:spcPct val="0"/>
                </a:spcBef>
                <a:spcAft>
                  <a:spcPct val="0"/>
                </a:spcAft>
              </a:pPr>
              <a:t>51</a:t>
            </a:fld>
            <a:endParaRPr lang="en-US">
              <a:cs typeface="Arial"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p:nvPr>
        </p:nvSpPr>
        <p:spPr/>
        <p:txBody>
          <a:bodyPr/>
          <a:lstStyle/>
          <a:p>
            <a:r>
              <a:rPr lang="en-US" smtClean="0">
                <a:latin typeface="Arial" charset="0"/>
              </a:rPr>
              <a:t>ADA Guidelines</a:t>
            </a:r>
          </a:p>
        </p:txBody>
      </p:sp>
      <p:sp>
        <p:nvSpPr>
          <p:cNvPr id="64515" name="Content Placeholder 2"/>
          <p:cNvSpPr>
            <a:spLocks noGrp="1"/>
          </p:cNvSpPr>
          <p:nvPr>
            <p:ph idx="1"/>
          </p:nvPr>
        </p:nvSpPr>
        <p:spPr>
          <a:xfrm>
            <a:off x="1066800" y="1447800"/>
            <a:ext cx="7620000" cy="4876800"/>
          </a:xfrm>
        </p:spPr>
        <p:txBody>
          <a:bodyPr rtlCol="0">
            <a:normAutofit fontScale="85000" lnSpcReduction="10000"/>
          </a:bodyPr>
          <a:lstStyle/>
          <a:p>
            <a:pPr fontAlgn="auto">
              <a:spcAft>
                <a:spcPts val="0"/>
              </a:spcAft>
              <a:buFont typeface="Arial" pitchFamily="34" charset="0"/>
              <a:buChar char="•"/>
              <a:defRPr/>
            </a:pPr>
            <a:r>
              <a:rPr lang="en-US" smtClean="0"/>
              <a:t>Make sure you limit inquiries to the applicant’s ability to perform job-related functions. </a:t>
            </a:r>
          </a:p>
          <a:p>
            <a:pPr fontAlgn="auto">
              <a:spcAft>
                <a:spcPts val="0"/>
              </a:spcAft>
              <a:buFont typeface="Arial" pitchFamily="34" charset="0"/>
              <a:buChar char="•"/>
              <a:defRPr/>
            </a:pPr>
            <a:r>
              <a:rPr lang="en-US" smtClean="0"/>
              <a:t>EEOC’s Enforcement Guidance on Pre-Employment Inquiries:</a:t>
            </a:r>
          </a:p>
          <a:p>
            <a:pPr lvl="2" fontAlgn="auto">
              <a:spcAft>
                <a:spcPts val="0"/>
              </a:spcAft>
              <a:buFont typeface="Arial" pitchFamily="34" charset="0"/>
              <a:buChar char="•"/>
              <a:defRPr/>
            </a:pPr>
            <a:r>
              <a:rPr lang="en-US" smtClean="0"/>
              <a:t>May use instruments that measure fundamental characteristics of cognitive abilities, interests, personality, honesty, and habits that provide information that is directly related to the successful performance of a job.</a:t>
            </a:r>
          </a:p>
          <a:p>
            <a:pPr lvl="2" fontAlgn="auto">
              <a:spcAft>
                <a:spcPts val="0"/>
              </a:spcAft>
              <a:buFont typeface="Arial" pitchFamily="34" charset="0"/>
              <a:buChar char="•"/>
              <a:defRPr/>
            </a:pPr>
            <a:r>
              <a:rPr lang="en-US" smtClean="0"/>
              <a:t>Cannot use medically-oriented tests until a job offer has been made.</a:t>
            </a:r>
          </a:p>
          <a:p>
            <a:pPr lvl="2" fontAlgn="auto">
              <a:spcAft>
                <a:spcPts val="0"/>
              </a:spcAft>
              <a:buFont typeface="Arial" pitchFamily="34" charset="0"/>
              <a:buChar char="•"/>
              <a:defRPr/>
            </a:pPr>
            <a:r>
              <a:rPr lang="en-US" smtClean="0"/>
              <a:t>Not acceptable to use psychological assessment instruments designed for clinical purpose. </a:t>
            </a:r>
          </a:p>
          <a:p>
            <a:pPr lvl="2" fontAlgn="auto">
              <a:spcAft>
                <a:spcPts val="0"/>
              </a:spcAft>
              <a:buFont typeface="Arial" pitchFamily="34" charset="0"/>
              <a:buChar char="•"/>
              <a:defRPr/>
            </a:pPr>
            <a:r>
              <a:rPr lang="en-US" smtClean="0"/>
              <a:t>Make sure testing is standardized for the position or job. </a:t>
            </a:r>
          </a:p>
        </p:txBody>
      </p:sp>
      <p:sp>
        <p:nvSpPr>
          <p:cNvPr id="66563"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BD450B0E-04BA-4DF9-944E-B763626F579E}" type="slidenum">
              <a:rPr lang="en-US">
                <a:cs typeface="Arial" charset="0"/>
              </a:rPr>
              <a:pPr fontAlgn="base">
                <a:spcBef>
                  <a:spcPct val="0"/>
                </a:spcBef>
                <a:spcAft>
                  <a:spcPct val="0"/>
                </a:spcAft>
              </a:pPr>
              <a:t>52</a:t>
            </a:fld>
            <a:endParaRPr lang="en-US">
              <a:cs typeface="Arial"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p:txBody>
          <a:bodyPr/>
          <a:lstStyle/>
          <a:p>
            <a:r>
              <a:rPr lang="en-US" smtClean="0">
                <a:latin typeface="Arial" charset="0"/>
              </a:rPr>
              <a:t>Questions</a:t>
            </a:r>
          </a:p>
        </p:txBody>
      </p:sp>
      <p:pic>
        <p:nvPicPr>
          <p:cNvPr id="4" name="Picture 2" descr="http://www.peoplequiz.com/images/quizzes/question-mark.jpg--5201.jpg"/>
          <p:cNvPicPr>
            <a:picLocks noGrp="1" noChangeAspect="1" noChangeArrowheads="1"/>
          </p:cNvPicPr>
          <p:nvPr>
            <p:ph idx="1"/>
          </p:nvPr>
        </p:nvPicPr>
        <p:blipFill>
          <a:blip r:embed="rId2"/>
          <a:srcRect/>
          <a:stretch>
            <a:fillRect/>
          </a:stretch>
        </p:blipFill>
        <p:spPr>
          <a:xfrm>
            <a:off x="2613025" y="1600200"/>
            <a:ext cx="4525963" cy="4525963"/>
          </a:xfrm>
        </p:spPr>
      </p:pic>
      <p:sp>
        <p:nvSpPr>
          <p:cNvPr id="67587" name="Slide Number Placeholder 4"/>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653699FB-7F8A-4EF6-A2C9-5769E174BD1B}" type="slidenum">
              <a:rPr lang="en-US">
                <a:cs typeface="Arial" charset="0"/>
              </a:rPr>
              <a:pPr fontAlgn="base">
                <a:spcBef>
                  <a:spcPct val="0"/>
                </a:spcBef>
                <a:spcAft>
                  <a:spcPct val="0"/>
                </a:spcAft>
              </a:pPr>
              <a:t>53</a:t>
            </a:fld>
            <a:endParaRPr lang="en-US">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iterate type="lt">
                                    <p:tmPct val="5000"/>
                                  </p:iterate>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 calcmode="lin" valueType="num">
                                      <p:cBhvr>
                                        <p:cTn id="9" dur="2000" fill="hold"/>
                                        <p:tgtEl>
                                          <p:spTgt spid="4"/>
                                        </p:tgtEl>
                                        <p:attrNameLst>
                                          <p:attrName>style.rotation</p:attrName>
                                        </p:attrNameLst>
                                      </p:cBhvr>
                                      <p:tavLst>
                                        <p:tav tm="0">
                                          <p:val>
                                            <p:fltVal val="90"/>
                                          </p:val>
                                        </p:tav>
                                        <p:tav tm="100000">
                                          <p:val>
                                            <p:fltVal val="0"/>
                                          </p:val>
                                        </p:tav>
                                      </p:tavLst>
                                    </p:anim>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smtClean="0">
                <a:latin typeface="Arial" charset="0"/>
              </a:rPr>
              <a:t>Fair Credit Reporting Act</a:t>
            </a:r>
          </a:p>
        </p:txBody>
      </p:sp>
      <p:sp>
        <p:nvSpPr>
          <p:cNvPr id="3" name="Content Placeholder 2"/>
          <p:cNvSpPr>
            <a:spLocks noGrp="1"/>
          </p:cNvSpPr>
          <p:nvPr>
            <p:ph idx="1"/>
          </p:nvPr>
        </p:nvSpPr>
        <p:spPr>
          <a:xfrm>
            <a:off x="457200" y="1600200"/>
            <a:ext cx="8229600" cy="4419600"/>
          </a:xfrm>
        </p:spPr>
        <p:txBody>
          <a:bodyPr rtlCol="0">
            <a:normAutofit fontScale="92500" lnSpcReduction="20000"/>
          </a:bodyPr>
          <a:lstStyle/>
          <a:p>
            <a:pPr fontAlgn="auto">
              <a:spcAft>
                <a:spcPts val="0"/>
              </a:spcAft>
              <a:buFont typeface="Arial" pitchFamily="34" charset="0"/>
              <a:buChar char="•"/>
              <a:defRPr/>
            </a:pPr>
            <a:r>
              <a:rPr lang="en-US" sz="2800" dirty="0" smtClean="0"/>
              <a:t>Employers have duties at each stage of hiring process.</a:t>
            </a:r>
          </a:p>
          <a:p>
            <a:pPr lvl="1" fontAlgn="auto">
              <a:spcAft>
                <a:spcPts val="0"/>
              </a:spcAft>
              <a:buFont typeface="Arial" pitchFamily="34" charset="0"/>
              <a:buChar char="–"/>
              <a:defRPr/>
            </a:pPr>
            <a:r>
              <a:rPr lang="en-US" sz="2400" dirty="0" smtClean="0"/>
              <a:t>The Disclosure Form;</a:t>
            </a:r>
          </a:p>
          <a:p>
            <a:pPr lvl="1" fontAlgn="auto">
              <a:spcAft>
                <a:spcPts val="0"/>
              </a:spcAft>
              <a:buFont typeface="Arial" pitchFamily="34" charset="0"/>
              <a:buChar char="–"/>
              <a:defRPr/>
            </a:pPr>
            <a:endParaRPr lang="en-US" sz="2400" dirty="0" smtClean="0"/>
          </a:p>
          <a:p>
            <a:pPr lvl="1" fontAlgn="auto">
              <a:spcAft>
                <a:spcPts val="0"/>
              </a:spcAft>
              <a:buFont typeface="Arial" pitchFamily="34" charset="0"/>
              <a:buChar char="–"/>
              <a:defRPr/>
            </a:pPr>
            <a:r>
              <a:rPr lang="en-US" sz="2400" dirty="0" smtClean="0"/>
              <a:t>The Applicant’s Written Authorization;</a:t>
            </a:r>
          </a:p>
          <a:p>
            <a:pPr lvl="1" fontAlgn="auto">
              <a:spcAft>
                <a:spcPts val="0"/>
              </a:spcAft>
              <a:buFont typeface="Arial" pitchFamily="34" charset="0"/>
              <a:buChar char="–"/>
              <a:defRPr/>
            </a:pPr>
            <a:endParaRPr lang="en-US" sz="2400" dirty="0" smtClean="0"/>
          </a:p>
          <a:p>
            <a:pPr lvl="1" fontAlgn="auto">
              <a:spcAft>
                <a:spcPts val="0"/>
              </a:spcAft>
              <a:buFont typeface="Arial" pitchFamily="34" charset="0"/>
              <a:buChar char="–"/>
              <a:defRPr/>
            </a:pPr>
            <a:r>
              <a:rPr lang="en-US" sz="2400" dirty="0" smtClean="0"/>
              <a:t>The Pre-Adverse Employment</a:t>
            </a:r>
            <a:br>
              <a:rPr lang="en-US" sz="2400" dirty="0" smtClean="0"/>
            </a:br>
            <a:r>
              <a:rPr lang="en-US" sz="2400" dirty="0" smtClean="0"/>
              <a:t>Action Letter;</a:t>
            </a:r>
          </a:p>
          <a:p>
            <a:pPr lvl="1" fontAlgn="auto">
              <a:spcAft>
                <a:spcPts val="0"/>
              </a:spcAft>
              <a:buFont typeface="Arial" pitchFamily="34" charset="0"/>
              <a:buChar char="–"/>
              <a:defRPr/>
            </a:pPr>
            <a:endParaRPr lang="en-US" sz="2400" dirty="0" smtClean="0"/>
          </a:p>
          <a:p>
            <a:pPr lvl="1" fontAlgn="auto">
              <a:spcAft>
                <a:spcPts val="0"/>
              </a:spcAft>
              <a:buFont typeface="Arial" pitchFamily="34" charset="0"/>
              <a:buChar char="–"/>
              <a:defRPr/>
            </a:pPr>
            <a:r>
              <a:rPr lang="en-US" sz="2400" dirty="0" smtClean="0"/>
              <a:t>The Waiting Period; and</a:t>
            </a:r>
          </a:p>
          <a:p>
            <a:pPr lvl="1" fontAlgn="auto">
              <a:spcAft>
                <a:spcPts val="0"/>
              </a:spcAft>
              <a:buFont typeface="Arial" pitchFamily="34" charset="0"/>
              <a:buChar char="–"/>
              <a:defRPr/>
            </a:pPr>
            <a:endParaRPr lang="en-US" sz="2400" dirty="0" smtClean="0"/>
          </a:p>
          <a:p>
            <a:pPr lvl="1" fontAlgn="auto">
              <a:spcAft>
                <a:spcPts val="0"/>
              </a:spcAft>
              <a:buFont typeface="Arial" pitchFamily="34" charset="0"/>
              <a:buChar char="–"/>
              <a:defRPr/>
            </a:pPr>
            <a:r>
              <a:rPr lang="en-US" sz="2400" dirty="0" smtClean="0"/>
              <a:t>Taking Adverse Action </a:t>
            </a:r>
          </a:p>
          <a:p>
            <a:pPr fontAlgn="auto">
              <a:spcAft>
                <a:spcPts val="0"/>
              </a:spcAft>
              <a:buFont typeface="Arial" pitchFamily="34" charset="0"/>
              <a:buChar char="•"/>
              <a:defRPr/>
            </a:pPr>
            <a:endParaRPr lang="en-US" dirty="0"/>
          </a:p>
        </p:txBody>
      </p:sp>
      <p:sp>
        <p:nvSpPr>
          <p:cNvPr id="19459"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A4E40844-64DE-4F86-88B7-CF9EDA69C49D}" type="slidenum">
              <a:rPr lang="en-US">
                <a:cs typeface="Arial" charset="0"/>
              </a:rPr>
              <a:pPr fontAlgn="base">
                <a:spcBef>
                  <a:spcPct val="0"/>
                </a:spcBef>
                <a:spcAft>
                  <a:spcPct val="0"/>
                </a:spcAft>
              </a:pPr>
              <a:t>6</a:t>
            </a:fld>
            <a:endParaRPr lang="en-US">
              <a:cs typeface="Arial" charset="0"/>
            </a:endParaRPr>
          </a:p>
        </p:txBody>
      </p:sp>
      <p:pic>
        <p:nvPicPr>
          <p:cNvPr id="5" name="Picture 4" descr="Fiduciary Litigation.jpg"/>
          <p:cNvPicPr>
            <a:picLocks noChangeAspect="1"/>
          </p:cNvPicPr>
          <p:nvPr/>
        </p:nvPicPr>
        <p:blipFill>
          <a:blip r:embed="rId2" cstate="print"/>
          <a:stretch>
            <a:fillRect/>
          </a:stretch>
        </p:blipFill>
        <p:spPr>
          <a:xfrm>
            <a:off x="5124995" y="3742267"/>
            <a:ext cx="3866605" cy="2506133"/>
          </a:xfrm>
          <a:prstGeom prst="ellipse">
            <a:avLst/>
          </a:prstGeom>
          <a:ln>
            <a:noFill/>
          </a:ln>
          <a:effectLst>
            <a:softEdge rad="112500"/>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smtClean="0">
                <a:latin typeface="Arial" charset="0"/>
              </a:rPr>
              <a:t>The Disclosure Form</a:t>
            </a:r>
          </a:p>
        </p:txBody>
      </p:sp>
      <p:sp>
        <p:nvSpPr>
          <p:cNvPr id="18435" name="Content Placeholder 2"/>
          <p:cNvSpPr>
            <a:spLocks noGrp="1"/>
          </p:cNvSpPr>
          <p:nvPr>
            <p:ph idx="1"/>
          </p:nvPr>
        </p:nvSpPr>
        <p:spPr>
          <a:xfrm>
            <a:off x="457200" y="1600200"/>
            <a:ext cx="8229600" cy="4419600"/>
          </a:xfrm>
        </p:spPr>
        <p:txBody>
          <a:bodyPr rtlCol="0">
            <a:normAutofit fontScale="85000" lnSpcReduction="10000"/>
          </a:bodyPr>
          <a:lstStyle/>
          <a:p>
            <a:pPr fontAlgn="auto">
              <a:spcAft>
                <a:spcPts val="0"/>
              </a:spcAft>
              <a:buFont typeface="Arial" pitchFamily="34" charset="0"/>
              <a:buChar char="•"/>
              <a:defRPr/>
            </a:pPr>
            <a:r>
              <a:rPr lang="en-US" smtClean="0"/>
              <a:t>Disclose to applicant that a background check will be obtained for employment purposes.</a:t>
            </a:r>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Form cannot have anything else on it.</a:t>
            </a:r>
          </a:p>
          <a:p>
            <a:pPr fontAlgn="auto">
              <a:spcAft>
                <a:spcPts val="0"/>
              </a:spcAft>
              <a:buFont typeface="Arial" pitchFamily="34" charset="0"/>
              <a:buChar char="•"/>
              <a:defRPr/>
            </a:pPr>
            <a:endParaRPr lang="en-US" smtClean="0"/>
          </a:p>
          <a:p>
            <a:pPr fontAlgn="auto">
              <a:spcAft>
                <a:spcPts val="0"/>
              </a:spcAft>
              <a:buFont typeface="Arial" pitchFamily="34" charset="0"/>
              <a:buChar char="•"/>
              <a:defRPr/>
            </a:pPr>
            <a:r>
              <a:rPr lang="en-US" smtClean="0"/>
              <a:t>Single page consisting of only the text necessary to inform the applicant that employer intends to obtain a criminal background check or other consumer report and obtain authorization from applicant.</a:t>
            </a:r>
          </a:p>
          <a:p>
            <a:pPr fontAlgn="auto">
              <a:spcAft>
                <a:spcPts val="0"/>
              </a:spcAft>
              <a:buFont typeface="Arial" pitchFamily="34" charset="0"/>
              <a:buChar char="•"/>
              <a:defRPr/>
            </a:pPr>
            <a:endParaRPr lang="en-US" smtClean="0"/>
          </a:p>
        </p:txBody>
      </p:sp>
      <p:sp>
        <p:nvSpPr>
          <p:cNvPr id="20483"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7B5A3C6D-62AB-4080-BF9B-EF795FE032F0}"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smtClean="0">
                <a:latin typeface="Arial" charset="0"/>
              </a:rPr>
              <a:t>Applicant’s Written Authorization</a:t>
            </a:r>
          </a:p>
        </p:txBody>
      </p:sp>
      <p:sp>
        <p:nvSpPr>
          <p:cNvPr id="21506" name="Content Placeholder 2"/>
          <p:cNvSpPr>
            <a:spLocks noGrp="1"/>
          </p:cNvSpPr>
          <p:nvPr>
            <p:ph idx="1"/>
          </p:nvPr>
        </p:nvSpPr>
        <p:spPr>
          <a:xfrm>
            <a:off x="457200" y="1600200"/>
            <a:ext cx="8229600" cy="4419600"/>
          </a:xfrm>
        </p:spPr>
        <p:txBody>
          <a:bodyPr/>
          <a:lstStyle/>
          <a:p>
            <a:r>
              <a:rPr lang="en-US" sz="2800" smtClean="0">
                <a:latin typeface="Arial" charset="0"/>
              </a:rPr>
              <a:t>Can be obtained on the Disclosure Form.</a:t>
            </a:r>
          </a:p>
          <a:p>
            <a:endParaRPr lang="en-US" sz="2800" smtClean="0">
              <a:latin typeface="Arial" charset="0"/>
            </a:endParaRPr>
          </a:p>
          <a:p>
            <a:r>
              <a:rPr lang="en-US" sz="2800" smtClean="0">
                <a:latin typeface="Arial" charset="0"/>
              </a:rPr>
              <a:t>But </a:t>
            </a:r>
            <a:r>
              <a:rPr lang="en-US" sz="2800" b="1" smtClean="0">
                <a:latin typeface="Arial" charset="0"/>
              </a:rPr>
              <a:t>nothing more</a:t>
            </a:r>
            <a:r>
              <a:rPr lang="en-US" sz="2800" smtClean="0">
                <a:latin typeface="Arial" charset="0"/>
              </a:rPr>
              <a:t> than the disclosure and written authorization may be on the authorization form.  (</a:t>
            </a:r>
            <a:r>
              <a:rPr lang="en-US" sz="2800" i="1" smtClean="0">
                <a:latin typeface="Arial" charset="0"/>
              </a:rPr>
              <a:t>See </a:t>
            </a:r>
            <a:r>
              <a:rPr lang="en-US" sz="2800" smtClean="0">
                <a:latin typeface="Arial" charset="0"/>
              </a:rPr>
              <a:t>15 U.S.C. § 1681b(b)(2)(A)(ii)). </a:t>
            </a:r>
          </a:p>
          <a:p>
            <a:endParaRPr lang="en-US" sz="2800" smtClean="0">
              <a:latin typeface="Arial" charset="0"/>
            </a:endParaRPr>
          </a:p>
        </p:txBody>
      </p:sp>
      <p:sp>
        <p:nvSpPr>
          <p:cNvPr id="21507"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A86870C0-B843-4EAE-B890-DB84CD2C75C2}"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762000" y="228600"/>
            <a:ext cx="7620000" cy="1143000"/>
          </a:xfrm>
        </p:spPr>
        <p:txBody>
          <a:bodyPr/>
          <a:lstStyle/>
          <a:p>
            <a:r>
              <a:rPr lang="en-US" i="1" smtClean="0">
                <a:latin typeface="Arial" charset="0"/>
              </a:rPr>
              <a:t>See Handouts</a:t>
            </a:r>
          </a:p>
        </p:txBody>
      </p:sp>
      <p:sp>
        <p:nvSpPr>
          <p:cNvPr id="22530" name="Content Placeholder 2"/>
          <p:cNvSpPr>
            <a:spLocks noGrp="1"/>
          </p:cNvSpPr>
          <p:nvPr>
            <p:ph idx="1"/>
          </p:nvPr>
        </p:nvSpPr>
        <p:spPr>
          <a:xfrm>
            <a:off x="457200" y="1600200"/>
            <a:ext cx="8229600" cy="4419600"/>
          </a:xfrm>
        </p:spPr>
        <p:txBody>
          <a:bodyPr/>
          <a:lstStyle/>
          <a:p>
            <a:endParaRPr lang="en-US" smtClean="0">
              <a:latin typeface="Arial" charset="0"/>
            </a:endParaRPr>
          </a:p>
          <a:p>
            <a:endParaRPr lang="en-US" smtClean="0">
              <a:latin typeface="Arial" charset="0"/>
            </a:endParaRPr>
          </a:p>
          <a:p>
            <a:pPr algn="ctr">
              <a:buFont typeface="Arial" charset="0"/>
              <a:buNone/>
            </a:pPr>
            <a:r>
              <a:rPr lang="en-US" sz="4400" b="1" smtClean="0">
                <a:latin typeface="Arial" charset="0"/>
              </a:rPr>
              <a:t>Sample Disclosure and Authorization Form</a:t>
            </a:r>
          </a:p>
        </p:txBody>
      </p:sp>
      <p:sp>
        <p:nvSpPr>
          <p:cNvPr id="22531" name="Slide Number Placeholder 3"/>
          <p:cNvSpPr>
            <a:spLocks noGrp="1"/>
          </p:cNvSpPr>
          <p:nvPr>
            <p:ph type="sldNum" sz="quarter" idx="10"/>
          </p:nvPr>
        </p:nvSpPr>
        <p:spPr bwMode="auto">
          <a:noFill/>
          <a:ln>
            <a:miter lim="800000"/>
            <a:headEnd/>
            <a:tailEnd/>
          </a:ln>
        </p:spPr>
        <p:txBody>
          <a:bodyPr vert="horz" wrap="square" lIns="91440" tIns="45720" rIns="91440" bIns="45720" numCol="1" anchor="t" anchorCtr="0" compatLnSpc="1">
            <a:prstTxWarp prst="textNoShape">
              <a:avLst/>
            </a:prstTxWarp>
          </a:bodyPr>
          <a:lstStyle/>
          <a:p>
            <a:pPr fontAlgn="base">
              <a:spcBef>
                <a:spcPct val="0"/>
              </a:spcBef>
              <a:spcAft>
                <a:spcPct val="0"/>
              </a:spcAft>
            </a:pPr>
            <a:fld id="{92AFB967-6C0D-4BEB-8A02-502F56F7DD77}"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166</TotalTime>
  <Words>2232</Words>
  <Application>Microsoft Office PowerPoint</Application>
  <PresentationFormat>On-screen Show (4:3)</PresentationFormat>
  <Paragraphs>418</Paragraphs>
  <Slides>53</Slides>
  <Notes>0</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53</vt:i4>
      </vt:variant>
    </vt:vector>
  </HeadingPairs>
  <TitlesOfParts>
    <vt:vector size="59" baseType="lpstr">
      <vt:lpstr>Calibri</vt:lpstr>
      <vt:lpstr>Arial</vt:lpstr>
      <vt:lpstr>Wingdings</vt:lpstr>
      <vt:lpstr>Datatech</vt:lpstr>
      <vt:lpstr>blank</vt:lpstr>
      <vt:lpstr>blank</vt:lpstr>
      <vt:lpstr>Be Careful What You Test for…  It Might Land You in Court!</vt:lpstr>
      <vt:lpstr>Roadmap</vt:lpstr>
      <vt:lpstr>Fair Credit Reporting Act</vt:lpstr>
      <vt:lpstr>Fair Credit Reporting Act</vt:lpstr>
      <vt:lpstr>Fair Credit Reporting Act</vt:lpstr>
      <vt:lpstr>Fair Credit Reporting Act</vt:lpstr>
      <vt:lpstr>The Disclosure Form</vt:lpstr>
      <vt:lpstr>Applicant’s Written Authorization</vt:lpstr>
      <vt:lpstr>See Handouts</vt:lpstr>
      <vt:lpstr>The Pre-Adverse Action Letter</vt:lpstr>
      <vt:lpstr>See Handouts</vt:lpstr>
      <vt:lpstr>See Handouts</vt:lpstr>
      <vt:lpstr>Pre-Adverse Action Letter</vt:lpstr>
      <vt:lpstr>Slide 14</vt:lpstr>
      <vt:lpstr>The Waiting Period</vt:lpstr>
      <vt:lpstr>The Adverse Action Letter</vt:lpstr>
      <vt:lpstr>See Handouts</vt:lpstr>
      <vt:lpstr>What type of information can be considered or not considered?</vt:lpstr>
      <vt:lpstr>Special Note On Bankruptcy</vt:lpstr>
      <vt:lpstr>What about criminal history information?</vt:lpstr>
      <vt:lpstr>What about criminal history information?</vt:lpstr>
      <vt:lpstr>PHRC/EEOC  Disparate Impact Claims</vt:lpstr>
      <vt:lpstr>PHRC 2009 Policy Guidance Regarding Disparate Impact</vt:lpstr>
      <vt:lpstr>PHRC 2009 Policy Guidance Regarding Disparate Impact</vt:lpstr>
      <vt:lpstr>PHRC 2009 Policy Guidance Regarding Disparate Impact</vt:lpstr>
      <vt:lpstr>PHRC 2009 Policy Guidance Regarding Disparate Impact</vt:lpstr>
      <vt:lpstr>PHRC 2009 Policy Guidance Regarding Disparate Impact</vt:lpstr>
      <vt:lpstr>EEOC Enforcement Guidance</vt:lpstr>
      <vt:lpstr>EEOC Enforcement Guidance</vt:lpstr>
      <vt:lpstr>EEOC Enforcement Guidance</vt:lpstr>
      <vt:lpstr>EEOC Enforcement Guidance</vt:lpstr>
      <vt:lpstr>EEOC Enforcement Guidance</vt:lpstr>
      <vt:lpstr>EEOC Enforcement Guidance</vt:lpstr>
      <vt:lpstr>EEOC Enforcement Guidance</vt:lpstr>
      <vt:lpstr>EEOC Enforcement Guidance</vt:lpstr>
      <vt:lpstr>EEOC Enforcement Guidance</vt:lpstr>
      <vt:lpstr>EEOC Enforcement Guidance</vt:lpstr>
      <vt:lpstr>EEOC Aggressively Pursuing Disparate Impact Claims</vt:lpstr>
      <vt:lpstr>Other EEOC Hiring Systemic Discrimination Initiatives</vt:lpstr>
      <vt:lpstr>Credit History Checks</vt:lpstr>
      <vt:lpstr>EEOC/FTC Guidance</vt:lpstr>
      <vt:lpstr>EEOC/FTC Guidance</vt:lpstr>
      <vt:lpstr>EEOC/FTC Guidance</vt:lpstr>
      <vt:lpstr>On-Line Job Search of Applicants</vt:lpstr>
      <vt:lpstr>Employment Testing And Trends In Litigation</vt:lpstr>
      <vt:lpstr>Employment Testing as a Predictor of Model Employees</vt:lpstr>
      <vt:lpstr>Job Analysis</vt:lpstr>
      <vt:lpstr>Testing Validation</vt:lpstr>
      <vt:lpstr>EEOC Uniform Guidelines on Employee Selection Procedures</vt:lpstr>
      <vt:lpstr>EEOC Uniform Guidelines on Employee Selection Procedures</vt:lpstr>
      <vt:lpstr>Risk Management</vt:lpstr>
      <vt:lpstr>ADA Guidelines</vt:lpstr>
      <vt:lpstr>Questions</vt:lpstr>
    </vt:vector>
  </TitlesOfParts>
  <Company>Barley Snyder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Careful What You Test for…  It Might Land You in Court!</dc:title>
  <dc:creator>Jenna R. Wagner</dc:creator>
  <cp:lastModifiedBy>Kevin</cp:lastModifiedBy>
  <cp:revision>8</cp:revision>
  <dcterms:created xsi:type="dcterms:W3CDTF">2014-04-02T14:01:15Z</dcterms:created>
  <dcterms:modified xsi:type="dcterms:W3CDTF">2014-04-29T17:50:47Z</dcterms:modified>
</cp:coreProperties>
</file>