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9"/>
  </p:notesMasterIdLst>
  <p:sldIdLst>
    <p:sldId id="256" r:id="rId2"/>
    <p:sldId id="257" r:id="rId3"/>
    <p:sldId id="258" r:id="rId4"/>
    <p:sldId id="259" r:id="rId5"/>
    <p:sldId id="285" r:id="rId6"/>
    <p:sldId id="261" r:id="rId7"/>
    <p:sldId id="286" r:id="rId8"/>
    <p:sldId id="281" r:id="rId9"/>
    <p:sldId id="265" r:id="rId10"/>
    <p:sldId id="266" r:id="rId11"/>
    <p:sldId id="267" r:id="rId12"/>
    <p:sldId id="268" r:id="rId13"/>
    <p:sldId id="269" r:id="rId14"/>
    <p:sldId id="270" r:id="rId15"/>
    <p:sldId id="271" r:id="rId16"/>
    <p:sldId id="272" r:id="rId17"/>
    <p:sldId id="273" r:id="rId18"/>
    <p:sldId id="274" r:id="rId19"/>
    <p:sldId id="282" r:id="rId20"/>
    <p:sldId id="276" r:id="rId21"/>
    <p:sldId id="275" r:id="rId22"/>
    <p:sldId id="278" r:id="rId23"/>
    <p:sldId id="279" r:id="rId24"/>
    <p:sldId id="277" r:id="rId25"/>
    <p:sldId id="283" r:id="rId26"/>
    <p:sldId id="284" r:id="rId27"/>
    <p:sldId id="280" r:id="rId28"/>
  </p:sldIdLst>
  <p:sldSz cx="12192000" cy="6858000"/>
  <p:notesSz cx="7010400" cy="9236075"/>
  <p:custDataLst>
    <p:tags r:id="rId30"/>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5" d="100"/>
          <a:sy n="75" d="100"/>
        </p:scale>
        <p:origin x="-324"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4408760-7135-44D7-837A-96D02520C10D}" type="datetimeFigureOut">
              <a:rPr lang="en-US"/>
              <a:pPr>
                <a:defRPr/>
              </a:pPr>
              <a:t>11/12/2014</a:t>
            </a:fld>
            <a:endParaRPr lang="en-US"/>
          </a:p>
        </p:txBody>
      </p:sp>
      <p:sp>
        <p:nvSpPr>
          <p:cNvPr id="4" name="Slide Image Placeholder 3"/>
          <p:cNvSpPr>
            <a:spLocks noGrp="1" noRot="1" noChangeAspect="1"/>
          </p:cNvSpPr>
          <p:nvPr>
            <p:ph type="sldImg" idx="2"/>
          </p:nvPr>
        </p:nvSpPr>
        <p:spPr>
          <a:xfrm>
            <a:off x="425450" y="692150"/>
            <a:ext cx="6159500"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59BA8B7-ACA9-4C3C-B433-10FE919535D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8E27E6E7-33F0-4720-993E-BF56EC426E69}"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F1A03280-DECF-4C47-9B90-8D340A283421}" type="datetime1">
              <a:rPr lang="en-US"/>
              <a:pPr>
                <a:defRPr/>
              </a:pPr>
              <a:t>11/12/2014</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594E0CA-9B44-47B8-BA55-7032F5C4D102}"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E99564F3-2486-4F54-8501-A394E51895DD}" type="datetime1">
              <a:rPr lang="en-US"/>
              <a:pPr>
                <a:defRPr/>
              </a:pPr>
              <a:t>11/12/2014</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E45D895-D9F0-498F-8284-AE741880E99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D91A29E9-2422-43C8-B4AF-027A818410AB}" type="datetime1">
              <a:rPr lang="en-US"/>
              <a:pPr>
                <a:defRPr/>
              </a:pPr>
              <a:t>11/12/2014</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3A41ADBB-C473-46C1-BD1F-D5ACF11AEC42}"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ABF8D456-46D1-4145-8F1C-14B8F41B7B86}" type="datetime1">
              <a:rPr lang="en-US"/>
              <a:pPr>
                <a:defRPr/>
              </a:pPr>
              <a:t>11/12/2014</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47C6DE59-9458-4BE6-B1AE-BAC26CF0EB39}"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DB4E96F9-09FE-4DB7-A0D9-D09C4BA5F957}" type="datetime1">
              <a:rPr lang="en-US"/>
              <a:pPr>
                <a:defRPr/>
              </a:pPr>
              <a:t>11/12/2014</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EE06E650-2FFB-4187-99CF-7A0322BED901}"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4C7F9EC7-FF16-4841-A212-C9ABA817DB1B}" type="datetime1">
              <a:rPr lang="en-US"/>
              <a:pPr>
                <a:defRPr/>
              </a:pPr>
              <a:t>11/12/2014</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FAC4DBD2-067D-4D97-8589-8A943E677AE3}"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50C3E791-EE9F-4D17-A9BC-BB835313A443}" type="datetime1">
              <a:rPr lang="en-US"/>
              <a:pPr>
                <a:defRPr/>
              </a:pPr>
              <a:t>11/12/2014</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A006B21-0998-4237-8EA9-9C9C8E0A54B6}"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92386E75-C989-4698-AF03-ADCE1B481CB3}" type="datetime1">
              <a:rPr lang="en-US"/>
              <a:pPr>
                <a:defRPr/>
              </a:pPr>
              <a:t>11/12/2014</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E35EF5E1-9A03-47D0-A094-C8B36B7AE074}"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31101955-1BE1-4AE5-BA26-7891FE4E3E86}" type="datetime1">
              <a:rPr lang="en-US"/>
              <a:pPr>
                <a:defRPr/>
              </a:pPr>
              <a:t>11/12/2014</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81CEDFAF-2388-41C4-A6DF-0EA68CF7A65E}"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AD53E6D8-02AA-491F-BB22-65A3A10B9102}" type="datetime1">
              <a:rPr lang="en-US"/>
              <a:pPr>
                <a:defRPr/>
              </a:pPr>
              <a:t>11/12/2014</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0EEE64D2-0BE8-43E8-9986-BF159BFCA91E}"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423F4338-6B41-4EE6-BF9A-922714A4DD44}" type="datetime1">
              <a:rPr lang="en-US"/>
              <a:pPr>
                <a:defRPr/>
              </a:pPr>
              <a:t>11/12/2014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609600" y="1600200"/>
            <a:ext cx="1016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11376025" y="5648325"/>
            <a:ext cx="731838"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cs typeface="+mn-cs"/>
              </a:defRPr>
            </a:lvl1pPr>
          </a:lstStyle>
          <a:p>
            <a:pPr>
              <a:defRPr/>
            </a:pPr>
            <a:fld id="{2BF44E7C-B2FA-4A22-A093-AB5E08C814FC}" type="slidenum">
              <a:rPr lang="en-US"/>
              <a:pPr>
                <a:defRPr/>
              </a:pPr>
              <a:t>‹#›</a:t>
            </a:fld>
            <a:endParaRPr lang="en-US" dirty="0"/>
          </a:p>
        </p:txBody>
      </p:sp>
      <p:sp>
        <p:nvSpPr>
          <p:cNvPr id="5" name="Footer Placeholder 4"/>
          <p:cNvSpPr>
            <a:spLocks noGrp="1"/>
          </p:cNvSpPr>
          <p:nvPr>
            <p:ph type="ftr" sz="quarter" idx="3"/>
          </p:nvPr>
        </p:nvSpPr>
        <p:spPr>
          <a:xfrm rot="16200000">
            <a:off x="10510837" y="3987801"/>
            <a:ext cx="2366963" cy="487362"/>
          </a:xfrm>
          <a:prstGeom prst="rect">
            <a:avLst/>
          </a:prstGeom>
        </p:spPr>
        <p:txBody>
          <a:bodyPr vert="horz" lIns="91440" tIns="45720" rIns="91440" bIns="45720" rtlCol="0" anchor="ctr"/>
          <a:lstStyle>
            <a:lvl1pPr algn="r" fontAlgn="auto">
              <a:spcBef>
                <a:spcPts val="0"/>
              </a:spcBef>
              <a:spcAft>
                <a:spcPts val="0"/>
              </a:spcAft>
              <a:defRPr sz="1200" dirty="0">
                <a:solidFill>
                  <a:schemeClr val="bg2"/>
                </a:solidFill>
                <a:latin typeface="+mn-lt"/>
                <a:cs typeface="+mn-cs"/>
              </a:defRPr>
            </a:lvl1pPr>
          </a:lstStyle>
          <a:p>
            <a:pPr>
              <a:defRPr/>
            </a:pPr>
            <a:endParaRPr lang="en-US"/>
          </a:p>
        </p:txBody>
      </p:sp>
      <p:sp>
        <p:nvSpPr>
          <p:cNvPr id="4" name="Date Placeholder 3"/>
          <p:cNvSpPr>
            <a:spLocks noGrp="1"/>
          </p:cNvSpPr>
          <p:nvPr>
            <p:ph type="dt" sz="half" idx="2"/>
          </p:nvPr>
        </p:nvSpPr>
        <p:spPr>
          <a:xfrm rot="16200000">
            <a:off x="10475119" y="1585119"/>
            <a:ext cx="2438400" cy="487362"/>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cs typeface="+mn-cs"/>
              </a:defRPr>
            </a:lvl1pPr>
          </a:lstStyle>
          <a:p>
            <a:pPr>
              <a:defRPr/>
            </a:pPr>
            <a:fld id="{7E97110E-E92B-4DF0-A8A7-2BD4FF383DE1}" type="datetime1">
              <a:rPr lang="en-US"/>
              <a:pPr>
                <a:defRPr/>
              </a:pPr>
              <a:t>11/12/2014</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iming>
    <p:tnLst>
      <p:par>
        <p:cTn id="1" dur="indefinite" restart="never" nodeType="tmRoot"/>
      </p:par>
    </p:tnLst>
  </p:timing>
  <p:hf hdr="0" ftr="0" dt="0"/>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C00000"/>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8C7B70"/>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8FB08C"/>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213" y="71438"/>
            <a:ext cx="10993437" cy="1831975"/>
          </a:xfrm>
        </p:spPr>
        <p:txBody>
          <a:bodyPr/>
          <a:lstStyle/>
          <a:p>
            <a:pPr algn="ctr" fontAlgn="auto">
              <a:spcAft>
                <a:spcPts val="0"/>
              </a:spcAft>
              <a:defRPr/>
            </a:pPr>
            <a:r>
              <a:rPr lang="en-US" sz="4400" dirty="0" smtClean="0">
                <a:latin typeface="Arial" panose="020B0604020202020204" pitchFamily="34" charset="0"/>
                <a:cs typeface="Arial" panose="020B0604020202020204" pitchFamily="34" charset="0"/>
              </a:rPr>
              <a:t/>
            </a:r>
            <a:br>
              <a:rPr lang="en-US" sz="4400" dirty="0" smtClean="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
            </a:r>
            <a:br>
              <a:rPr lang="en-US" sz="4400" dirty="0">
                <a:latin typeface="Arial" panose="020B0604020202020204" pitchFamily="34" charset="0"/>
                <a:cs typeface="Arial" panose="020B0604020202020204" pitchFamily="34" charset="0"/>
              </a:rPr>
            </a:br>
            <a:r>
              <a:rPr lang="en-US" sz="4400" dirty="0" smtClean="0">
                <a:latin typeface="Arial" panose="020B0604020202020204" pitchFamily="34" charset="0"/>
                <a:cs typeface="Arial" panose="020B0604020202020204" pitchFamily="34" charset="0"/>
              </a:rPr>
              <a:t/>
            </a:r>
            <a:br>
              <a:rPr lang="en-US" sz="4400" dirty="0" smtClean="0">
                <a:latin typeface="Arial" panose="020B0604020202020204" pitchFamily="34" charset="0"/>
                <a:cs typeface="Arial" panose="020B0604020202020204" pitchFamily="34" charset="0"/>
              </a:rPr>
            </a:br>
            <a:r>
              <a:rPr lang="en-US" sz="4400" dirty="0" smtClean="0">
                <a:latin typeface="Arial" panose="020B0604020202020204" pitchFamily="34" charset="0"/>
                <a:cs typeface="Arial" panose="020B0604020202020204" pitchFamily="34" charset="0"/>
              </a:rPr>
              <a:t>Preparing Employers for the</a:t>
            </a:r>
            <a:br>
              <a:rPr lang="en-US" sz="4400" dirty="0" smtClean="0">
                <a:latin typeface="Arial" panose="020B0604020202020204" pitchFamily="34" charset="0"/>
                <a:cs typeface="Arial" panose="020B0604020202020204" pitchFamily="34" charset="0"/>
              </a:rPr>
            </a:br>
            <a:r>
              <a:rPr lang="en-US" sz="4400" dirty="0" smtClean="0">
                <a:latin typeface="Arial" panose="020B0604020202020204" pitchFamily="34" charset="0"/>
                <a:cs typeface="Arial" panose="020B0604020202020204" pitchFamily="34" charset="0"/>
              </a:rPr>
              <a:t>Affordable Care Act</a:t>
            </a:r>
            <a:endParaRPr lang="en-US" dirty="0"/>
          </a:p>
        </p:txBody>
      </p:sp>
      <p:sp>
        <p:nvSpPr>
          <p:cNvPr id="3" name="Subtitle 2"/>
          <p:cNvSpPr>
            <a:spLocks noGrp="1"/>
          </p:cNvSpPr>
          <p:nvPr>
            <p:ph type="subTitle" idx="1"/>
          </p:nvPr>
        </p:nvSpPr>
        <p:spPr>
          <a:xfrm>
            <a:off x="176213" y="4383088"/>
            <a:ext cx="8474075" cy="1963737"/>
          </a:xfrm>
        </p:spPr>
        <p:txBody>
          <a:bodyPr rtlCol="0"/>
          <a:lstStyle/>
          <a:p>
            <a:pPr fontAlgn="auto">
              <a:spcBef>
                <a:spcPts val="0"/>
              </a:spcBef>
              <a:spcAft>
                <a:spcPts val="0"/>
              </a:spcAft>
              <a:buFont typeface="Arial" pitchFamily="34" charset="0"/>
              <a:buNone/>
              <a:defRPr/>
            </a:pPr>
            <a:endParaRPr lang="en-US" sz="2400" kern="0" dirty="0" smtClean="0">
              <a:solidFill>
                <a:srgbClr val="C00000"/>
              </a:solidFill>
              <a:latin typeface="Arial" panose="020B0604020202020204" pitchFamily="34" charset="0"/>
              <a:cs typeface="Arial" panose="020B0604020202020204" pitchFamily="34" charset="0"/>
            </a:endParaRPr>
          </a:p>
          <a:p>
            <a:pPr fontAlgn="auto">
              <a:spcBef>
                <a:spcPts val="0"/>
              </a:spcBef>
              <a:spcAft>
                <a:spcPts val="0"/>
              </a:spcAft>
              <a:buFont typeface="Arial" pitchFamily="34" charset="0"/>
              <a:buNone/>
              <a:defRPr/>
            </a:pPr>
            <a:r>
              <a:rPr lang="en-US" sz="2400" kern="0" dirty="0" smtClean="0">
                <a:solidFill>
                  <a:srgbClr val="C00000"/>
                </a:solidFill>
                <a:latin typeface="Arial" panose="020B0604020202020204" pitchFamily="34" charset="0"/>
                <a:cs typeface="Arial" panose="020B0604020202020204" pitchFamily="34" charset="0"/>
              </a:rPr>
              <a:t>Kimberly A. Nash, MBA, SPHR, CMS</a:t>
            </a:r>
          </a:p>
          <a:p>
            <a:pPr fontAlgn="auto">
              <a:spcBef>
                <a:spcPts val="0"/>
              </a:spcBef>
              <a:spcAft>
                <a:spcPts val="0"/>
              </a:spcAft>
              <a:buFont typeface="Arial" pitchFamily="34" charset="0"/>
              <a:buNone/>
              <a:defRPr/>
            </a:pPr>
            <a:r>
              <a:rPr lang="en-US" sz="2400" kern="0" dirty="0" smtClean="0">
                <a:solidFill>
                  <a:srgbClr val="C00000"/>
                </a:solidFill>
                <a:latin typeface="Arial" panose="020B0604020202020204" pitchFamily="34" charset="0"/>
                <a:cs typeface="Arial" panose="020B0604020202020204" pitchFamily="34" charset="0"/>
              </a:rPr>
              <a:t>Director of Human Resource Services</a:t>
            </a:r>
          </a:p>
          <a:p>
            <a:pPr fontAlgn="auto">
              <a:spcBef>
                <a:spcPts val="0"/>
              </a:spcBef>
              <a:spcAft>
                <a:spcPts val="0"/>
              </a:spcAft>
              <a:buFont typeface="Arial" pitchFamily="34" charset="0"/>
              <a:buNone/>
              <a:defRPr/>
            </a:pPr>
            <a:r>
              <a:rPr lang="en-US" sz="2400" kern="0" dirty="0" smtClean="0">
                <a:solidFill>
                  <a:srgbClr val="C00000"/>
                </a:solidFill>
                <a:latin typeface="Arial" panose="020B0604020202020204" pitchFamily="34" charset="0"/>
                <a:cs typeface="Arial" panose="020B0604020202020204" pitchFamily="34" charset="0"/>
              </a:rPr>
              <a:t>Brown &amp; Brown of Pennsylvania (Alpha Benefits Division)</a:t>
            </a:r>
          </a:p>
          <a:p>
            <a:pPr fontAlgn="auto">
              <a:spcBef>
                <a:spcPts val="0"/>
              </a:spcBef>
              <a:spcAft>
                <a:spcPts val="0"/>
              </a:spcAft>
              <a:buFont typeface="Arial" pitchFamily="34" charset="0"/>
              <a:buNone/>
              <a:defRPr/>
            </a:pPr>
            <a:r>
              <a:rPr lang="en-US" sz="2400" kern="0" dirty="0" smtClean="0">
                <a:solidFill>
                  <a:srgbClr val="C00000"/>
                </a:solidFill>
                <a:latin typeface="Arial" panose="020B0604020202020204" pitchFamily="34" charset="0"/>
                <a:cs typeface="Arial" panose="020B0604020202020204" pitchFamily="34" charset="0"/>
              </a:rPr>
              <a:t>November 2014</a:t>
            </a:r>
            <a:endParaRPr lang="en-US" dirty="0">
              <a:solidFill>
                <a:schemeClr val="bg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extLst>
          </a:blip>
          <a:stretch>
            <a:fillRect/>
          </a:stretch>
        </p:blipFill>
        <p:spPr>
          <a:xfrm>
            <a:off x="9638082" y="5109884"/>
            <a:ext cx="1531294" cy="15419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340" name="Picture 3"/>
          <p:cNvPicPr>
            <a:picLocks noChangeAspect="1" noChangeArrowheads="1"/>
          </p:cNvPicPr>
          <p:nvPr/>
        </p:nvPicPr>
        <p:blipFill>
          <a:blip r:embed="rId3"/>
          <a:srcRect/>
          <a:stretch>
            <a:fillRect/>
          </a:stretch>
        </p:blipFill>
        <p:spPr bwMode="auto">
          <a:xfrm>
            <a:off x="4992688" y="1960563"/>
            <a:ext cx="3703637" cy="2773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Requirements by Group Size</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8925" y="1293813"/>
            <a:ext cx="10674350" cy="4641850"/>
          </a:xfrm>
        </p:spPr>
        <p:txBody>
          <a:bodyPr rtlCol="0">
            <a:normAutofit/>
          </a:bodyPr>
          <a:lstStyle/>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sz="2400" dirty="0">
              <a:latin typeface="Arial" panose="020B0604020202020204" pitchFamily="34" charset="0"/>
              <a:cs typeface="Arial" panose="020B0604020202020204" pitchFamily="34" charset="0"/>
            </a:endParaRPr>
          </a:p>
          <a:p>
            <a:pPr marL="0" indent="0" algn="ctr" fontAlgn="auto">
              <a:spcAft>
                <a:spcPts val="0"/>
              </a:spcAft>
              <a:buFont typeface="Arial" pitchFamily="34" charset="0"/>
              <a:buNone/>
              <a:defRPr/>
            </a:pPr>
            <a:r>
              <a:rPr lang="en-US" sz="2400" b="1" dirty="0" smtClean="0">
                <a:solidFill>
                  <a:srgbClr val="FF0000"/>
                </a:solidFill>
                <a:latin typeface="Arial" panose="020B0604020202020204" pitchFamily="34" charset="0"/>
                <a:cs typeface="Arial" panose="020B0604020202020204" pitchFamily="34" charset="0"/>
              </a:rPr>
              <a:t>Less than 50 full-time employees including full-time equivalents</a:t>
            </a: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Employers are not an applicable large employer and are not subject to penalties for not offering health insurance coverage</a:t>
            </a: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Small group health plans must comply with regulations</a:t>
            </a: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May be able to keep your non-compliant plan for another year</a:t>
            </a: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Small group health plans are subject to taxes</a:t>
            </a: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Must use SHOP to take the tax credit</a:t>
            </a:r>
          </a:p>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p:txBody>
      </p:sp>
      <p:sp>
        <p:nvSpPr>
          <p:cNvPr id="23555"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EFCF3724-86E3-4AF2-8CA5-F50B2D62F9AF}"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Requirements by Group Size</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5900" y="1377950"/>
            <a:ext cx="10972800" cy="5099050"/>
          </a:xfrm>
        </p:spPr>
        <p:txBody>
          <a:bodyPr rtlCol="0">
            <a:normAutofit fontScale="47500" lnSpcReduction="20000"/>
          </a:bodyPr>
          <a:lstStyle/>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sz="3800" dirty="0">
              <a:latin typeface="Arial" panose="020B0604020202020204" pitchFamily="34" charset="0"/>
              <a:cs typeface="Arial" panose="020B0604020202020204" pitchFamily="34" charset="0"/>
            </a:endParaRPr>
          </a:p>
          <a:p>
            <a:pPr marL="0" indent="0" algn="ctr" fontAlgn="auto">
              <a:spcBef>
                <a:spcPts val="0"/>
              </a:spcBef>
              <a:spcAft>
                <a:spcPts val="0"/>
              </a:spcAft>
              <a:buFont typeface="Arial" pitchFamily="34" charset="0"/>
              <a:buNone/>
              <a:defRPr/>
            </a:pPr>
            <a:r>
              <a:rPr lang="en-US" sz="5100" b="1" dirty="0" smtClean="0">
                <a:solidFill>
                  <a:srgbClr val="FF0000"/>
                </a:solidFill>
                <a:latin typeface="Arial" panose="020B0604020202020204" pitchFamily="34" charset="0"/>
                <a:cs typeface="Arial" panose="020B0604020202020204" pitchFamily="34" charset="0"/>
              </a:rPr>
              <a:t>At least 50 but less than 100 full-time employees</a:t>
            </a:r>
          </a:p>
          <a:p>
            <a:pPr marL="0" indent="0" algn="ctr" fontAlgn="auto">
              <a:spcBef>
                <a:spcPts val="0"/>
              </a:spcBef>
              <a:spcAft>
                <a:spcPts val="0"/>
              </a:spcAft>
              <a:buFont typeface="Arial" pitchFamily="34" charset="0"/>
              <a:buNone/>
              <a:defRPr/>
            </a:pPr>
            <a:r>
              <a:rPr lang="en-US" sz="5100" b="1" dirty="0" smtClean="0">
                <a:solidFill>
                  <a:srgbClr val="FF0000"/>
                </a:solidFill>
                <a:latin typeface="Arial" panose="020B0604020202020204" pitchFamily="34" charset="0"/>
                <a:cs typeface="Arial" panose="020B0604020202020204" pitchFamily="34" charset="0"/>
              </a:rPr>
              <a:t> including full-time equivalents</a:t>
            </a:r>
            <a:endParaRPr lang="en-US" sz="5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5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5100" dirty="0" smtClean="0">
                <a:latin typeface="Arial" panose="020B0604020202020204" pitchFamily="34" charset="0"/>
                <a:cs typeface="Arial" panose="020B0604020202020204" pitchFamily="34" charset="0"/>
              </a:rPr>
              <a:t>Must offer affordable and MV</a:t>
            </a:r>
            <a:r>
              <a:rPr lang="en-US" sz="5100" dirty="0">
                <a:latin typeface="Arial" panose="020B0604020202020204" pitchFamily="34" charset="0"/>
                <a:cs typeface="Arial" panose="020B0604020202020204" pitchFamily="34" charset="0"/>
              </a:rPr>
              <a:t>C</a:t>
            </a:r>
            <a:r>
              <a:rPr lang="en-US" sz="5100" dirty="0" smtClean="0">
                <a:latin typeface="Arial" panose="020B0604020202020204" pitchFamily="34" charset="0"/>
                <a:cs typeface="Arial" panose="020B0604020202020204" pitchFamily="34" charset="0"/>
              </a:rPr>
              <a:t> to employees who are paid for 30 hours per week</a:t>
            </a:r>
          </a:p>
          <a:p>
            <a:pPr fontAlgn="auto">
              <a:spcAft>
                <a:spcPts val="0"/>
              </a:spcAft>
              <a:buFont typeface="Arial" pitchFamily="34" charset="0"/>
              <a:buChar char="•"/>
              <a:defRPr/>
            </a:pPr>
            <a:r>
              <a:rPr lang="en-US" sz="5100" dirty="0" smtClean="0">
                <a:latin typeface="Arial" panose="020B0604020202020204" pitchFamily="34" charset="0"/>
                <a:cs typeface="Arial" panose="020B0604020202020204" pitchFamily="34" charset="0"/>
              </a:rPr>
              <a:t>Must offer MV</a:t>
            </a:r>
            <a:r>
              <a:rPr lang="en-US" sz="5100" dirty="0">
                <a:latin typeface="Arial" panose="020B0604020202020204" pitchFamily="34" charset="0"/>
                <a:cs typeface="Arial" panose="020B0604020202020204" pitchFamily="34" charset="0"/>
              </a:rPr>
              <a:t>C</a:t>
            </a:r>
            <a:r>
              <a:rPr lang="en-US" sz="5100" dirty="0" smtClean="0">
                <a:latin typeface="Arial" panose="020B0604020202020204" pitchFamily="34" charset="0"/>
                <a:cs typeface="Arial" panose="020B0604020202020204" pitchFamily="34" charset="0"/>
              </a:rPr>
              <a:t> to dependents (spouses, foster children, and step children may be excluded)</a:t>
            </a:r>
          </a:p>
          <a:p>
            <a:pPr fontAlgn="auto">
              <a:spcAft>
                <a:spcPts val="0"/>
              </a:spcAft>
              <a:buFont typeface="Arial" pitchFamily="34" charset="0"/>
              <a:buChar char="•"/>
              <a:defRPr/>
            </a:pPr>
            <a:r>
              <a:rPr lang="en-US" sz="5100" dirty="0" smtClean="0">
                <a:latin typeface="Arial" panose="020B0604020202020204" pitchFamily="34" charset="0"/>
                <a:cs typeface="Arial" panose="020B0604020202020204" pitchFamily="34" charset="0"/>
              </a:rPr>
              <a:t>May have transition relief until 2016 plan year</a:t>
            </a:r>
          </a:p>
          <a:p>
            <a:pPr fontAlgn="auto">
              <a:spcAft>
                <a:spcPts val="0"/>
              </a:spcAft>
              <a:buFont typeface="Arial" pitchFamily="34" charset="0"/>
              <a:buChar char="•"/>
              <a:defRPr/>
            </a:pPr>
            <a:r>
              <a:rPr lang="en-US" sz="5100" dirty="0" smtClean="0">
                <a:latin typeface="Arial" panose="020B0604020202020204" pitchFamily="34" charset="0"/>
                <a:cs typeface="Arial" panose="020B0604020202020204" pitchFamily="34" charset="0"/>
              </a:rPr>
              <a:t>May not reduce workforce between 2/9/14 and12/31/14 to meet workforce size</a:t>
            </a:r>
          </a:p>
          <a:p>
            <a:pPr fontAlgn="auto">
              <a:spcAft>
                <a:spcPts val="0"/>
              </a:spcAft>
              <a:buFont typeface="Arial" pitchFamily="34" charset="0"/>
              <a:buChar char="•"/>
              <a:defRPr/>
            </a:pPr>
            <a:r>
              <a:rPr lang="en-US" sz="5100" dirty="0" smtClean="0">
                <a:latin typeface="Arial" panose="020B0604020202020204" pitchFamily="34" charset="0"/>
                <a:cs typeface="Arial" panose="020B0604020202020204" pitchFamily="34" charset="0"/>
              </a:rPr>
              <a:t>Does not eliminate or materially reduce health coverage offered as of 2/9/14</a:t>
            </a:r>
          </a:p>
          <a:p>
            <a:pPr fontAlgn="auto">
              <a:spcAft>
                <a:spcPts val="0"/>
              </a:spcAft>
              <a:buFont typeface="Arial" pitchFamily="34" charset="0"/>
              <a:buChar char="•"/>
              <a:defRPr/>
            </a:pPr>
            <a:r>
              <a:rPr lang="en-US" sz="5100" dirty="0" smtClean="0">
                <a:latin typeface="Arial" panose="020B0604020202020204" pitchFamily="34" charset="0"/>
                <a:cs typeface="Arial" panose="020B0604020202020204" pitchFamily="34" charset="0"/>
              </a:rPr>
              <a:t>Employers must certify to the IRS that they meet eligibility for transition relief</a:t>
            </a:r>
          </a:p>
          <a:p>
            <a:pPr fontAlgn="auto">
              <a:spcAft>
                <a:spcPts val="0"/>
              </a:spcAft>
              <a:buFont typeface="Arial" pitchFamily="34" charset="0"/>
              <a:buChar char="•"/>
              <a:defRPr/>
            </a:pPr>
            <a:endParaRPr lang="en-US" sz="5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5100" dirty="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p:txBody>
      </p:sp>
      <p:sp>
        <p:nvSpPr>
          <p:cNvPr id="24579"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CD3FA1F8-3E39-40D3-9CED-7F8419D06CCB}"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Requirements by Group Size</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98575"/>
            <a:ext cx="11179175" cy="5286375"/>
          </a:xfrm>
        </p:spPr>
        <p:txBody>
          <a:bodyPr rtlCol="0">
            <a:normAutofit fontScale="55000" lnSpcReduction="20000"/>
          </a:bodyPr>
          <a:lstStyle/>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sz="3800" dirty="0">
              <a:latin typeface="Arial" panose="020B0604020202020204" pitchFamily="34" charset="0"/>
              <a:cs typeface="Arial" panose="020B0604020202020204" pitchFamily="34" charset="0"/>
            </a:endParaRPr>
          </a:p>
          <a:p>
            <a:pPr marL="0" indent="0" algn="ctr" fontAlgn="auto">
              <a:spcBef>
                <a:spcPts val="0"/>
              </a:spcBef>
              <a:spcAft>
                <a:spcPts val="0"/>
              </a:spcAft>
              <a:buFont typeface="Arial" pitchFamily="34" charset="0"/>
              <a:buNone/>
              <a:defRPr/>
            </a:pPr>
            <a:r>
              <a:rPr lang="en-US" sz="5100" b="1" dirty="0" smtClean="0">
                <a:solidFill>
                  <a:srgbClr val="FF0000"/>
                </a:solidFill>
                <a:latin typeface="Arial" panose="020B0604020202020204" pitchFamily="34" charset="0"/>
                <a:cs typeface="Arial" panose="020B0604020202020204" pitchFamily="34" charset="0"/>
              </a:rPr>
              <a:t>At least 100 full-time employees including full-time equivalents</a:t>
            </a:r>
            <a:endParaRPr lang="en-US" sz="5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5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4400" dirty="0" smtClean="0">
                <a:latin typeface="Arial" panose="020B0604020202020204" pitchFamily="34" charset="0"/>
                <a:cs typeface="Arial" panose="020B0604020202020204" pitchFamily="34" charset="0"/>
              </a:rPr>
              <a:t>Must offer affordable and MVC to employees who are paid for 30 hours per week</a:t>
            </a:r>
          </a:p>
          <a:p>
            <a:pPr fontAlgn="auto">
              <a:spcAft>
                <a:spcPts val="0"/>
              </a:spcAft>
              <a:buFont typeface="Arial" pitchFamily="34" charset="0"/>
              <a:buChar char="•"/>
              <a:defRPr/>
            </a:pPr>
            <a:r>
              <a:rPr lang="en-US" sz="4400" dirty="0" smtClean="0">
                <a:latin typeface="Arial" panose="020B0604020202020204" pitchFamily="34" charset="0"/>
                <a:cs typeface="Arial" panose="020B0604020202020204" pitchFamily="34" charset="0"/>
              </a:rPr>
              <a:t>Must offer MVC to dependents (spouses, foster children, and step children may be excluded)</a:t>
            </a:r>
          </a:p>
          <a:p>
            <a:pPr fontAlgn="auto">
              <a:spcAft>
                <a:spcPts val="0"/>
              </a:spcAft>
              <a:buFont typeface="Arial" pitchFamily="34" charset="0"/>
              <a:buChar char="•"/>
              <a:defRPr/>
            </a:pPr>
            <a:r>
              <a:rPr lang="en-US" sz="4400" dirty="0" smtClean="0">
                <a:latin typeface="Arial" panose="020B0604020202020204" pitchFamily="34" charset="0"/>
                <a:cs typeface="Arial" panose="020B0604020202020204" pitchFamily="34" charset="0"/>
              </a:rPr>
              <a:t>May have transition relief until start of 2015 plan year</a:t>
            </a:r>
          </a:p>
          <a:p>
            <a:pPr fontAlgn="auto">
              <a:spcAft>
                <a:spcPts val="0"/>
              </a:spcAft>
              <a:buFont typeface="Arial" pitchFamily="34" charset="0"/>
              <a:buChar char="•"/>
              <a:defRPr/>
            </a:pPr>
            <a:r>
              <a:rPr lang="en-US" sz="4400" dirty="0" smtClean="0">
                <a:latin typeface="Arial" panose="020B0604020202020204" pitchFamily="34" charset="0"/>
                <a:cs typeface="Arial" panose="020B0604020202020204" pitchFamily="34" charset="0"/>
              </a:rPr>
              <a:t>Must offer coverage to at least 70%</a:t>
            </a:r>
            <a:r>
              <a:rPr lang="en-US" sz="4400" dirty="0" smtClean="0">
                <a:solidFill>
                  <a:srgbClr val="FF0000"/>
                </a:solidFill>
                <a:latin typeface="Arial" panose="020B0604020202020204" pitchFamily="34" charset="0"/>
                <a:cs typeface="Arial" panose="020B0604020202020204" pitchFamily="34" charset="0"/>
              </a:rPr>
              <a:t>*</a:t>
            </a:r>
            <a:r>
              <a:rPr lang="en-US" sz="4400" dirty="0" smtClean="0">
                <a:latin typeface="Arial" panose="020B0604020202020204" pitchFamily="34" charset="0"/>
                <a:cs typeface="Arial" panose="020B0604020202020204" pitchFamily="34" charset="0"/>
              </a:rPr>
              <a:t> of eligible employees; 95% in 2016</a:t>
            </a:r>
          </a:p>
          <a:p>
            <a:pPr fontAlgn="auto">
              <a:spcAft>
                <a:spcPts val="0"/>
              </a:spcAft>
              <a:buFont typeface="Arial" pitchFamily="34" charset="0"/>
              <a:buChar char="•"/>
              <a:defRPr/>
            </a:pPr>
            <a:r>
              <a:rPr lang="en-US" sz="4400" dirty="0" smtClean="0">
                <a:latin typeface="Arial" panose="020B0604020202020204" pitchFamily="34" charset="0"/>
                <a:cs typeface="Arial" panose="020B0604020202020204" pitchFamily="34" charset="0"/>
              </a:rPr>
              <a:t>Failure to offer coverage, penalty will apply to all full-time employee minus 80 in 2015; 30 in 2016</a:t>
            </a:r>
          </a:p>
          <a:p>
            <a:pPr fontAlgn="auto">
              <a:spcAft>
                <a:spcPts val="0"/>
              </a:spcAft>
              <a:buFont typeface="Arial" pitchFamily="34" charset="0"/>
              <a:buChar char="•"/>
              <a:defRPr/>
            </a:pPr>
            <a:endParaRPr lang="en-US" sz="6500" dirty="0" smtClean="0">
              <a:latin typeface="Arial" panose="020B0604020202020204" pitchFamily="34" charset="0"/>
              <a:cs typeface="Arial" panose="020B0604020202020204" pitchFamily="34" charset="0"/>
            </a:endParaRPr>
          </a:p>
          <a:p>
            <a:pPr marL="114300" indent="0" fontAlgn="auto">
              <a:spcAft>
                <a:spcPts val="0"/>
              </a:spcAft>
              <a:buFont typeface="Arial" pitchFamily="34" charset="0"/>
              <a:buNone/>
              <a:defRPr/>
            </a:pPr>
            <a:r>
              <a:rPr lang="en-US" sz="5100" dirty="0" smtClean="0">
                <a:solidFill>
                  <a:srgbClr val="FF0000"/>
                </a:solidFill>
                <a:latin typeface="Arial" panose="020B0604020202020204" pitchFamily="34" charset="0"/>
                <a:cs typeface="Arial" panose="020B0604020202020204" pitchFamily="34" charset="0"/>
              </a:rPr>
              <a:t>* </a:t>
            </a:r>
            <a:r>
              <a:rPr lang="en-US" sz="4200" dirty="0" smtClean="0">
                <a:solidFill>
                  <a:srgbClr val="FF0000"/>
                </a:solidFill>
                <a:latin typeface="Arial" panose="020B0604020202020204" pitchFamily="34" charset="0"/>
                <a:cs typeface="Arial" panose="020B0604020202020204" pitchFamily="34" charset="0"/>
              </a:rPr>
              <a:t>Penalty may apply for individuals who go to the exchange and receive subsidy</a:t>
            </a:r>
            <a:endParaRPr lang="en-US" sz="4200" dirty="0">
              <a:solidFill>
                <a:srgbClr val="FF0000"/>
              </a:solidFill>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p:txBody>
      </p:sp>
      <p:sp>
        <p:nvSpPr>
          <p:cNvPr id="25603"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615405E5-DD47-427A-8A9A-022C86D329D0}"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Transition relief</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4175" y="1525588"/>
            <a:ext cx="11029950" cy="4549775"/>
          </a:xfrm>
        </p:spPr>
        <p:txBody>
          <a:bodyPr rtlCol="0">
            <a:normAutofit/>
          </a:bodyPr>
          <a:lstStyle/>
          <a:p>
            <a:pPr marL="0" indent="0" algn="ctr" fontAlgn="auto">
              <a:spcAft>
                <a:spcPts val="0"/>
              </a:spcAft>
              <a:buFont typeface="Arial" pitchFamily="34" charset="0"/>
              <a:buNone/>
              <a:defRPr/>
            </a:pPr>
            <a:r>
              <a:rPr lang="en-US" sz="2400" b="1" dirty="0" smtClean="0">
                <a:solidFill>
                  <a:srgbClr val="FF0000"/>
                </a:solidFill>
                <a:latin typeface="Arial" panose="020B0604020202020204" pitchFamily="34" charset="0"/>
                <a:cs typeface="Arial" panose="020B0604020202020204" pitchFamily="34" charset="0"/>
              </a:rPr>
              <a:t>Non- Calendar Year Plans</a:t>
            </a: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Must have had the plan on 12/27/12</a:t>
            </a: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Plan year was not modified after 12/27/12</a:t>
            </a: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For the 12 month period ending 2/9/14</a:t>
            </a:r>
          </a:p>
          <a:p>
            <a:pPr marL="640080" lvl="1" fontAlgn="auto">
              <a:spcAft>
                <a:spcPts val="0"/>
              </a:spcAft>
              <a:buFont typeface="Arial" pitchFamily="34" charset="0"/>
              <a:buChar char="•"/>
              <a:defRPr/>
            </a:pPr>
            <a:r>
              <a:rPr lang="en-US" sz="2200" dirty="0" smtClean="0">
                <a:latin typeface="Arial" panose="020B0604020202020204" pitchFamily="34" charset="0"/>
                <a:cs typeface="Arial" panose="020B0604020202020204" pitchFamily="34" charset="0"/>
              </a:rPr>
              <a:t>On a date,1/4 of </a:t>
            </a:r>
            <a:r>
              <a:rPr lang="en-US" sz="2200" b="1" dirty="0" smtClean="0">
                <a:latin typeface="Arial" panose="020B0604020202020204" pitchFamily="34" charset="0"/>
                <a:cs typeface="Arial" panose="020B0604020202020204" pitchFamily="34" charset="0"/>
              </a:rPr>
              <a:t>all </a:t>
            </a:r>
            <a:r>
              <a:rPr lang="en-US" sz="2200" dirty="0" smtClean="0">
                <a:latin typeface="Arial" panose="020B0604020202020204" pitchFamily="34" charset="0"/>
                <a:cs typeface="Arial" panose="020B0604020202020204" pitchFamily="34" charset="0"/>
              </a:rPr>
              <a:t>employees were covered OR 1/3 of </a:t>
            </a:r>
            <a:r>
              <a:rPr lang="en-US" sz="2200" b="1" dirty="0" smtClean="0">
                <a:latin typeface="Arial" panose="020B0604020202020204" pitchFamily="34" charset="0"/>
                <a:cs typeface="Arial" panose="020B0604020202020204" pitchFamily="34" charset="0"/>
              </a:rPr>
              <a:t>all</a:t>
            </a:r>
            <a:r>
              <a:rPr lang="en-US" sz="2200" dirty="0" smtClean="0">
                <a:latin typeface="Arial" panose="020B0604020202020204" pitchFamily="34" charset="0"/>
                <a:cs typeface="Arial" panose="020B0604020202020204" pitchFamily="34" charset="0"/>
              </a:rPr>
              <a:t> employees offered coverage at the most recent open enrollment</a:t>
            </a:r>
          </a:p>
          <a:p>
            <a:pPr marL="630000" lvl="2" indent="0" algn="ctr" fontAlgn="auto">
              <a:spcAft>
                <a:spcPts val="0"/>
              </a:spcAft>
              <a:buClr>
                <a:schemeClr val="accent3"/>
              </a:buClr>
              <a:buFont typeface="Arial" pitchFamily="34" charset="0"/>
              <a:buNone/>
              <a:defRPr/>
            </a:pPr>
            <a:r>
              <a:rPr lang="en-US" sz="2000" b="1" dirty="0" smtClean="0">
                <a:latin typeface="Arial" panose="020B0604020202020204" pitchFamily="34" charset="0"/>
                <a:cs typeface="Arial" panose="020B0604020202020204" pitchFamily="34" charset="0"/>
              </a:rPr>
              <a:t>OR</a:t>
            </a:r>
          </a:p>
          <a:p>
            <a:pPr marL="640080" lvl="1" fontAlgn="auto">
              <a:spcAft>
                <a:spcPts val="0"/>
              </a:spcAft>
              <a:buFont typeface="Arial" pitchFamily="34" charset="0"/>
              <a:buChar char="•"/>
              <a:defRPr/>
            </a:pPr>
            <a:r>
              <a:rPr lang="en-US" sz="2200" dirty="0" smtClean="0">
                <a:latin typeface="Arial" panose="020B0604020202020204" pitchFamily="34" charset="0"/>
                <a:cs typeface="Arial" panose="020B0604020202020204" pitchFamily="34" charset="0"/>
              </a:rPr>
              <a:t>On a date, 1/3 of full-time employees were covered OR ½ of full-time employees were offered coverage at the most recent open enrollment</a:t>
            </a:r>
          </a:p>
          <a:p>
            <a:pPr marL="640080" lvl="1" fontAlgn="auto">
              <a:spcAft>
                <a:spcPts val="0"/>
              </a:spcAft>
              <a:buFont typeface="Arial" pitchFamily="34" charset="0"/>
              <a:buChar char="•"/>
              <a:defRPr/>
            </a:pPr>
            <a:endParaRPr lang="en-US"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p:txBody>
      </p:sp>
      <p:sp>
        <p:nvSpPr>
          <p:cNvPr id="26627"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F9CE1E06-4481-499E-A03A-49B35BB115B4}"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Affordable coverage</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538" y="1609725"/>
            <a:ext cx="11028362" cy="5076825"/>
          </a:xfrm>
        </p:spPr>
        <p:txBody>
          <a:bodyPr rtlCol="0">
            <a:normAutofit/>
          </a:bodyPr>
          <a:lstStyle/>
          <a:p>
            <a:pPr fontAlgn="auto">
              <a:spcAft>
                <a:spcPts val="0"/>
              </a:spcAft>
              <a:buFont typeface="Arial" pitchFamily="34" charset="0"/>
              <a:buChar char="•"/>
              <a:defRPr/>
            </a:pPr>
            <a:r>
              <a:rPr lang="en-US" sz="2400" dirty="0">
                <a:latin typeface="Arial" pitchFamily="34" charset="0"/>
                <a:cs typeface="Arial" pitchFamily="34" charset="0"/>
              </a:rPr>
              <a:t>Employee contribution toward </a:t>
            </a:r>
            <a:r>
              <a:rPr lang="en-US" sz="2400" b="1" u="sng" dirty="0">
                <a:latin typeface="Arial" pitchFamily="34" charset="0"/>
                <a:cs typeface="Arial" pitchFamily="34" charset="0"/>
              </a:rPr>
              <a:t>employee only </a:t>
            </a:r>
            <a:r>
              <a:rPr lang="en-US" sz="2400" dirty="0">
                <a:latin typeface="Arial" pitchFamily="34" charset="0"/>
                <a:cs typeface="Arial" pitchFamily="34" charset="0"/>
              </a:rPr>
              <a:t>coverage cannot exceed 9.5% of their wages.</a:t>
            </a:r>
          </a:p>
          <a:p>
            <a:pPr fontAlgn="auto">
              <a:spcAft>
                <a:spcPts val="0"/>
              </a:spcAft>
              <a:buFont typeface="Arial" pitchFamily="34" charset="0"/>
              <a:buChar char="•"/>
              <a:defRPr/>
            </a:pPr>
            <a:r>
              <a:rPr lang="en-US" sz="2400" dirty="0">
                <a:latin typeface="Arial" pitchFamily="34" charset="0"/>
                <a:cs typeface="Arial" pitchFamily="34" charset="0"/>
              </a:rPr>
              <a:t>Employer can offer multiple plans, only </a:t>
            </a:r>
            <a:r>
              <a:rPr lang="en-US" sz="2400" b="1" u="sng" dirty="0">
                <a:latin typeface="Arial" pitchFamily="34" charset="0"/>
                <a:cs typeface="Arial" pitchFamily="34" charset="0"/>
              </a:rPr>
              <a:t>one </a:t>
            </a:r>
            <a:r>
              <a:rPr lang="en-US" sz="2400" dirty="0">
                <a:latin typeface="Arial" pitchFamily="34" charset="0"/>
                <a:cs typeface="Arial" pitchFamily="34" charset="0"/>
              </a:rPr>
              <a:t>plan has to be affordable</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a:p>
            <a:pPr fontAlgn="auto">
              <a:spcAft>
                <a:spcPts val="0"/>
              </a:spcAft>
              <a:buFont typeface="Arial" pitchFamily="34" charset="0"/>
              <a:buChar char="•"/>
              <a:defRPr/>
            </a:pPr>
            <a:r>
              <a:rPr lang="en-US" sz="2400" dirty="0">
                <a:latin typeface="Arial" pitchFamily="34" charset="0"/>
                <a:cs typeface="Arial" pitchFamily="34" charset="0"/>
              </a:rPr>
              <a:t>Safe Harbor:</a:t>
            </a:r>
          </a:p>
          <a:p>
            <a:pPr marL="742950" lvl="1" indent="-285750" fontAlgn="auto">
              <a:spcAft>
                <a:spcPts val="0"/>
              </a:spcAft>
              <a:buFont typeface="Arial" pitchFamily="34" charset="0"/>
              <a:buChar char="•"/>
              <a:defRPr/>
            </a:pPr>
            <a:r>
              <a:rPr lang="en-US" sz="2400" dirty="0">
                <a:latin typeface="Arial" pitchFamily="34" charset="0"/>
                <a:cs typeface="Arial" pitchFamily="34" charset="0"/>
              </a:rPr>
              <a:t>Box 1 of W-2 wages for the current year</a:t>
            </a:r>
          </a:p>
          <a:p>
            <a:pPr marL="742950" lvl="1" indent="-285750" fontAlgn="auto">
              <a:spcAft>
                <a:spcPts val="0"/>
              </a:spcAft>
              <a:buFont typeface="Arial" pitchFamily="34" charset="0"/>
              <a:buChar char="•"/>
              <a:defRPr/>
            </a:pPr>
            <a:r>
              <a:rPr lang="en-US" sz="2400" dirty="0">
                <a:latin typeface="Arial" pitchFamily="34" charset="0"/>
                <a:cs typeface="Arial" pitchFamily="34" charset="0"/>
              </a:rPr>
              <a:t>Rate of Pay:  $7.25 x 130 hours x 12 = $11,310 x 9.5% = $1,074.45 annual  or $89.54/month</a:t>
            </a:r>
          </a:p>
          <a:p>
            <a:pPr marL="742950" lvl="1" indent="-285750" fontAlgn="auto">
              <a:spcAft>
                <a:spcPts val="0"/>
              </a:spcAft>
              <a:buFont typeface="Arial" pitchFamily="34" charset="0"/>
              <a:buChar char="•"/>
              <a:defRPr/>
            </a:pPr>
            <a:r>
              <a:rPr lang="en-US" sz="2400" dirty="0">
                <a:latin typeface="Arial" pitchFamily="34" charset="0"/>
                <a:cs typeface="Arial" pitchFamily="34" charset="0"/>
              </a:rPr>
              <a:t>Based on Federal Poverty Level – currently $</a:t>
            </a:r>
            <a:r>
              <a:rPr lang="en-US" sz="2400" dirty="0" smtClean="0">
                <a:latin typeface="Arial" pitchFamily="34" charset="0"/>
                <a:cs typeface="Arial" pitchFamily="34" charset="0"/>
              </a:rPr>
              <a:t>11,670</a:t>
            </a:r>
            <a:r>
              <a:rPr lang="en-US" sz="2400" dirty="0">
                <a:latin typeface="Arial" pitchFamily="34" charset="0"/>
                <a:cs typeface="Arial" pitchFamily="34" charset="0"/>
              </a:rPr>
              <a:t>* for individual * 9.5% = $</a:t>
            </a:r>
            <a:r>
              <a:rPr lang="en-US" sz="2400" dirty="0" smtClean="0">
                <a:latin typeface="Arial" pitchFamily="34" charset="0"/>
                <a:cs typeface="Arial" pitchFamily="34" charset="0"/>
              </a:rPr>
              <a:t>1,108.65/year </a:t>
            </a:r>
            <a:r>
              <a:rPr lang="en-US" sz="2400" dirty="0">
                <a:latin typeface="Arial" pitchFamily="34" charset="0"/>
                <a:cs typeface="Arial" pitchFamily="34" charset="0"/>
              </a:rPr>
              <a:t>or $</a:t>
            </a:r>
            <a:r>
              <a:rPr lang="en-US" sz="2400" dirty="0" smtClean="0">
                <a:latin typeface="Arial" pitchFamily="34" charset="0"/>
                <a:cs typeface="Arial" pitchFamily="34" charset="0"/>
              </a:rPr>
              <a:t>92.39/month</a:t>
            </a:r>
            <a:endParaRPr lang="en-US" sz="2400" dirty="0">
              <a:latin typeface="Arial" pitchFamily="34" charset="0"/>
              <a:cs typeface="Arial" pitchFamily="34" charset="0"/>
            </a:endParaRPr>
          </a:p>
          <a:p>
            <a:pPr marL="0" indent="0" fontAlgn="auto">
              <a:spcAft>
                <a:spcPts val="0"/>
              </a:spcAft>
              <a:buFont typeface="Arial" pitchFamily="34" charset="0"/>
              <a:buNone/>
              <a:defRPr/>
            </a:pPr>
            <a:r>
              <a:rPr lang="en-US" sz="24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2014</a:t>
            </a:r>
            <a:r>
              <a:rPr lang="en-US" sz="2400" dirty="0" smtClean="0">
                <a:latin typeface="Arial" panose="020B0604020202020204" pitchFamily="34" charset="0"/>
                <a:cs typeface="Arial" panose="020B0604020202020204" pitchFamily="34" charset="0"/>
              </a:rPr>
              <a:t> </a:t>
            </a:r>
          </a:p>
          <a:p>
            <a:pPr marL="640080" lvl="1" fontAlgn="auto">
              <a:spcAft>
                <a:spcPts val="0"/>
              </a:spcAft>
              <a:buFont typeface="Arial" pitchFamily="34" charset="0"/>
              <a:buChar char="•"/>
              <a:defRPr/>
            </a:pPr>
            <a:endParaRPr lang="en-US"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p:txBody>
      </p:sp>
      <p:sp>
        <p:nvSpPr>
          <p:cNvPr id="27651"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49E4785E-92F3-4CF0-8923-747B79F6FAB5}"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Minimum Value coverage</a:t>
            </a:r>
            <a:endParaRPr lang="en-US" sz="4800" dirty="0">
              <a:latin typeface="Arial" panose="020B0604020202020204" pitchFamily="34" charset="0"/>
              <a:cs typeface="Arial" panose="020B0604020202020204" pitchFamily="34" charset="0"/>
            </a:endParaRPr>
          </a:p>
        </p:txBody>
      </p:sp>
      <p:sp>
        <p:nvSpPr>
          <p:cNvPr id="28674" name="Content Placeholder 2"/>
          <p:cNvSpPr>
            <a:spLocks noGrp="1"/>
          </p:cNvSpPr>
          <p:nvPr>
            <p:ph idx="1"/>
          </p:nvPr>
        </p:nvSpPr>
        <p:spPr>
          <a:xfrm>
            <a:off x="276225" y="1728788"/>
            <a:ext cx="11029950" cy="4549775"/>
          </a:xfrm>
        </p:spPr>
        <p:txBody>
          <a:bodyPr/>
          <a:lstStyle/>
          <a:p>
            <a:r>
              <a:rPr lang="en-US" sz="2400" smtClean="0">
                <a:latin typeface="Arial" charset="0"/>
                <a:cs typeface="Arial" charset="0"/>
              </a:rPr>
              <a:t>Plan covers at least 60% of the total allowed benefits</a:t>
            </a:r>
          </a:p>
          <a:p>
            <a:r>
              <a:rPr lang="en-US" sz="2400" smtClean="0">
                <a:latin typeface="Arial" charset="0"/>
                <a:cs typeface="Arial" charset="0"/>
              </a:rPr>
              <a:t>Employer contributions to HSA can be included</a:t>
            </a:r>
          </a:p>
          <a:p>
            <a:r>
              <a:rPr lang="en-US" sz="2400" smtClean="0">
                <a:latin typeface="Arial" charset="0"/>
                <a:cs typeface="Arial" charset="0"/>
              </a:rPr>
              <a:t>Annual contributions toward MERP/HRA that are integrated with a health plan count toward the 60%</a:t>
            </a:r>
          </a:p>
          <a:p>
            <a:r>
              <a:rPr lang="en-US" sz="2400" smtClean="0">
                <a:latin typeface="Arial" charset="0"/>
                <a:cs typeface="Arial" charset="0"/>
              </a:rPr>
              <a:t>Health Insurance Carriers identifying plans</a:t>
            </a:r>
          </a:p>
          <a:p>
            <a:pPr lvl="1"/>
            <a:r>
              <a:rPr lang="en-US" sz="2400" smtClean="0">
                <a:latin typeface="Arial" charset="0"/>
                <a:cs typeface="Arial" charset="0"/>
              </a:rPr>
              <a:t>Bronze = 60%</a:t>
            </a:r>
          </a:p>
          <a:p>
            <a:pPr lvl="1"/>
            <a:r>
              <a:rPr lang="en-US" sz="2400" smtClean="0">
                <a:latin typeface="Arial" charset="0"/>
                <a:cs typeface="Arial" charset="0"/>
              </a:rPr>
              <a:t>Silver = 70% (subsidies are based on this level)</a:t>
            </a:r>
          </a:p>
          <a:p>
            <a:pPr lvl="1"/>
            <a:r>
              <a:rPr lang="en-US" sz="2400" smtClean="0">
                <a:latin typeface="Arial" charset="0"/>
                <a:cs typeface="Arial" charset="0"/>
              </a:rPr>
              <a:t>Gold = 80%</a:t>
            </a:r>
          </a:p>
          <a:p>
            <a:pPr lvl="1"/>
            <a:r>
              <a:rPr lang="en-US" sz="2400" smtClean="0">
                <a:latin typeface="Arial" charset="0"/>
                <a:cs typeface="Arial" charset="0"/>
              </a:rPr>
              <a:t>Platinum  = 90%</a:t>
            </a:r>
          </a:p>
          <a:p>
            <a:pPr lvl="1"/>
            <a:endParaRPr lang="en-US" sz="2200" smtClean="0">
              <a:latin typeface="Arial" charset="0"/>
              <a:cs typeface="Arial" charset="0"/>
            </a:endParaRPr>
          </a:p>
          <a:p>
            <a:endParaRPr lang="en-US" sz="2400" smtClean="0">
              <a:latin typeface="Arial" charset="0"/>
              <a:cs typeface="Arial" charset="0"/>
            </a:endParaRPr>
          </a:p>
        </p:txBody>
      </p:sp>
      <p:sp>
        <p:nvSpPr>
          <p:cNvPr id="28675"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60C96B99-03EE-4CC9-990D-A58CE6F83A66}"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3" y="274638"/>
            <a:ext cx="10160000" cy="1143000"/>
          </a:xfrm>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Penalties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1138" y="1497013"/>
            <a:ext cx="11029950" cy="4549775"/>
          </a:xfrm>
        </p:spPr>
        <p:txBody>
          <a:bodyPr rtlCol="0">
            <a:normAutofit lnSpcReduction="10000"/>
          </a:bodyPr>
          <a:lstStyle/>
          <a:p>
            <a:pPr marL="0" indent="0" algn="ctr" fontAlgn="auto">
              <a:spcAft>
                <a:spcPts val="0"/>
              </a:spcAft>
              <a:buFont typeface="Arial" pitchFamily="34" charset="0"/>
              <a:buNone/>
              <a:defRPr/>
            </a:pPr>
            <a:r>
              <a:rPr lang="en-US" sz="2400" b="1" dirty="0" smtClean="0">
                <a:solidFill>
                  <a:srgbClr val="FF0000"/>
                </a:solidFill>
                <a:latin typeface="Arial" pitchFamily="34" charset="0"/>
                <a:cs typeface="Arial" pitchFamily="34" charset="0"/>
              </a:rPr>
              <a:t>Penalty A</a:t>
            </a:r>
          </a:p>
          <a:p>
            <a:pPr indent="-342900" fontAlgn="auto">
              <a:spcAft>
                <a:spcPts val="0"/>
              </a:spcAft>
              <a:buFont typeface="Arial" pitchFamily="34" charset="0"/>
              <a:buChar char="•"/>
              <a:defRPr/>
            </a:pPr>
            <a:r>
              <a:rPr lang="en-US" sz="2400" dirty="0" smtClean="0">
                <a:latin typeface="Arial" pitchFamily="34" charset="0"/>
                <a:cs typeface="Arial" pitchFamily="34" charset="0"/>
              </a:rPr>
              <a:t>Applicable </a:t>
            </a:r>
            <a:r>
              <a:rPr lang="en-US" sz="2400" dirty="0">
                <a:latin typeface="Arial" pitchFamily="34" charset="0"/>
                <a:cs typeface="Arial" pitchFamily="34" charset="0"/>
              </a:rPr>
              <a:t>Large Employers must offer affordable and MVC to full-time employees </a:t>
            </a:r>
            <a:r>
              <a:rPr lang="en-US" sz="2400" dirty="0" smtClean="0">
                <a:latin typeface="Arial" pitchFamily="34" charset="0"/>
                <a:cs typeface="Arial" pitchFamily="34" charset="0"/>
              </a:rPr>
              <a:t>and MVC coverage to </a:t>
            </a:r>
            <a:r>
              <a:rPr lang="en-US" sz="2400" dirty="0">
                <a:latin typeface="Arial" pitchFamily="34" charset="0"/>
                <a:cs typeface="Arial" pitchFamily="34" charset="0"/>
              </a:rPr>
              <a:t>their children.</a:t>
            </a:r>
          </a:p>
          <a:p>
            <a:pPr indent="-342900" fontAlgn="auto">
              <a:spcAft>
                <a:spcPts val="0"/>
              </a:spcAft>
              <a:buFont typeface="Arial" pitchFamily="34" charset="0"/>
              <a:buChar char="•"/>
              <a:defRPr/>
            </a:pPr>
            <a:r>
              <a:rPr lang="en-US" sz="2400" dirty="0">
                <a:latin typeface="Arial" pitchFamily="34" charset="0"/>
                <a:cs typeface="Arial" pitchFamily="34" charset="0"/>
              </a:rPr>
              <a:t>Employer will be charged </a:t>
            </a:r>
            <a:r>
              <a:rPr lang="en-US" sz="2400" dirty="0" smtClean="0">
                <a:latin typeface="Arial" pitchFamily="34" charset="0"/>
                <a:cs typeface="Arial" pitchFamily="34" charset="0"/>
              </a:rPr>
              <a:t>a penalty (calculated monthly) </a:t>
            </a:r>
            <a:r>
              <a:rPr lang="en-US" sz="2400" dirty="0">
                <a:latin typeface="Arial" pitchFamily="34" charset="0"/>
                <a:cs typeface="Arial" pitchFamily="34" charset="0"/>
              </a:rPr>
              <a:t>per full-time employee if no coverage is offered and if </a:t>
            </a:r>
            <a:r>
              <a:rPr lang="en-US" sz="2400" b="1" dirty="0">
                <a:latin typeface="Arial" pitchFamily="34" charset="0"/>
                <a:cs typeface="Arial" pitchFamily="34" charset="0"/>
              </a:rPr>
              <a:t>one</a:t>
            </a:r>
            <a:r>
              <a:rPr lang="en-US" sz="2400" dirty="0">
                <a:latin typeface="Arial" pitchFamily="34" charset="0"/>
                <a:cs typeface="Arial" pitchFamily="34" charset="0"/>
              </a:rPr>
              <a:t> employee goes to the exchange and receives a subsidy.  </a:t>
            </a:r>
          </a:p>
          <a:p>
            <a:pPr indent="-342900" fontAlgn="auto">
              <a:spcAft>
                <a:spcPts val="0"/>
              </a:spcAft>
              <a:buFont typeface="Arial" pitchFamily="34" charset="0"/>
              <a:buChar char="•"/>
              <a:defRPr/>
            </a:pPr>
            <a:r>
              <a:rPr lang="en-US" sz="2400" dirty="0">
                <a:latin typeface="Arial" pitchFamily="34" charset="0"/>
                <a:cs typeface="Arial" pitchFamily="34" charset="0"/>
              </a:rPr>
              <a:t>The first 30 employees are “free,” no penalty assessed</a:t>
            </a:r>
            <a:r>
              <a:rPr lang="en-US" sz="2400" dirty="0" smtClean="0">
                <a:latin typeface="Arial" pitchFamily="34" charset="0"/>
                <a:cs typeface="Arial" pitchFamily="34" charset="0"/>
              </a:rPr>
              <a:t>. </a:t>
            </a:r>
            <a:r>
              <a:rPr lang="en-US" sz="1900" dirty="0" smtClean="0">
                <a:solidFill>
                  <a:srgbClr val="FF0000"/>
                </a:solidFill>
                <a:latin typeface="Arial" pitchFamily="34" charset="0"/>
                <a:cs typeface="Arial" pitchFamily="34" charset="0"/>
              </a:rPr>
              <a:t>(80 employees in 2015</a:t>
            </a:r>
            <a:r>
              <a:rPr lang="en-US" sz="2400" dirty="0">
                <a:solidFill>
                  <a:srgbClr val="FF0000"/>
                </a:solidFill>
                <a:latin typeface="Arial" pitchFamily="34" charset="0"/>
                <a:cs typeface="Arial" pitchFamily="34" charset="0"/>
              </a:rPr>
              <a:t>)</a:t>
            </a:r>
          </a:p>
          <a:p>
            <a:pPr indent="-342900" fontAlgn="auto">
              <a:spcAft>
                <a:spcPts val="0"/>
              </a:spcAft>
              <a:buFont typeface="Arial" pitchFamily="34" charset="0"/>
              <a:buChar char="•"/>
              <a:defRPr/>
            </a:pPr>
            <a:r>
              <a:rPr lang="en-US" sz="2400" dirty="0" smtClean="0">
                <a:latin typeface="Arial" pitchFamily="34" charset="0"/>
                <a:cs typeface="Arial" pitchFamily="34" charset="0"/>
              </a:rPr>
              <a:t>Annual penalty beginning in 2015 may be more than $2,000.</a:t>
            </a:r>
            <a:endParaRPr lang="en-US" sz="2400" dirty="0">
              <a:latin typeface="Arial" pitchFamily="34" charset="0"/>
              <a:cs typeface="Arial" pitchFamily="34" charset="0"/>
            </a:endParaRPr>
          </a:p>
          <a:p>
            <a:pPr indent="-342900" fontAlgn="auto">
              <a:spcAft>
                <a:spcPts val="0"/>
              </a:spcAft>
              <a:buFont typeface="Arial" pitchFamily="34" charset="0"/>
              <a:buChar char="•"/>
              <a:defRPr/>
            </a:pPr>
            <a:r>
              <a:rPr lang="en-US" sz="2400" dirty="0">
                <a:latin typeface="Arial" pitchFamily="34" charset="0"/>
                <a:cs typeface="Arial" pitchFamily="34" charset="0"/>
              </a:rPr>
              <a:t>The penalty is a non-deductible business expense</a:t>
            </a:r>
          </a:p>
          <a:p>
            <a:pPr indent="-342900" fontAlgn="auto">
              <a:spcAft>
                <a:spcPts val="0"/>
              </a:spcAft>
              <a:buFont typeface="Arial" pitchFamily="34" charset="0"/>
              <a:buChar char="•"/>
              <a:defRPr/>
            </a:pPr>
            <a:r>
              <a:rPr lang="en-US" sz="2400" dirty="0" smtClean="0">
                <a:latin typeface="Arial" pitchFamily="34" charset="0"/>
                <a:cs typeface="Arial" pitchFamily="34" charset="0"/>
              </a:rPr>
              <a:t>70% </a:t>
            </a:r>
            <a:r>
              <a:rPr lang="en-US" sz="2400" dirty="0">
                <a:latin typeface="Arial" pitchFamily="34" charset="0"/>
                <a:cs typeface="Arial" pitchFamily="34" charset="0"/>
              </a:rPr>
              <a:t>of full-time employees must be offered </a:t>
            </a:r>
            <a:r>
              <a:rPr lang="en-US" sz="2400" dirty="0" smtClean="0">
                <a:latin typeface="Arial" pitchFamily="34" charset="0"/>
                <a:cs typeface="Arial" pitchFamily="34" charset="0"/>
              </a:rPr>
              <a:t>coverage</a:t>
            </a:r>
            <a:r>
              <a:rPr lang="en-US" sz="2400" dirty="0">
                <a:latin typeface="Arial" pitchFamily="34" charset="0"/>
                <a:cs typeface="Arial" pitchFamily="34" charset="0"/>
              </a:rPr>
              <a:t> </a:t>
            </a:r>
            <a:r>
              <a:rPr lang="en-US" sz="2400" dirty="0" smtClean="0">
                <a:latin typeface="Arial" pitchFamily="34" charset="0"/>
                <a:cs typeface="Arial" pitchFamily="34" charset="0"/>
              </a:rPr>
              <a:t>in 2015; 95% of employees in 2016</a:t>
            </a:r>
            <a:endParaRPr lang="en-US"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p:txBody>
      </p:sp>
      <p:sp>
        <p:nvSpPr>
          <p:cNvPr id="29699"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9A6023E3-B447-44C0-AA92-0832C488CB7D}" type="slidenum">
              <a:rPr lang="en-US">
                <a:cs typeface="Arial" charset="0"/>
              </a:rPr>
              <a:pPr fontAlgn="base">
                <a:spcBef>
                  <a:spcPct val="0"/>
                </a:spcBef>
                <a:spcAft>
                  <a:spcPct val="0"/>
                </a:spcAft>
              </a:pPr>
              <a:t>16</a:t>
            </a:fld>
            <a:endParaRPr lang="en-US">
              <a:cs typeface="Arial" charset="0"/>
            </a:endParaRPr>
          </a:p>
        </p:txBody>
      </p:sp>
      <p:pic>
        <p:nvPicPr>
          <p:cNvPr id="29700" name="Picture 2"/>
          <p:cNvPicPr>
            <a:picLocks noChangeAspect="1" noChangeArrowheads="1"/>
          </p:cNvPicPr>
          <p:nvPr/>
        </p:nvPicPr>
        <p:blipFill>
          <a:blip r:embed="rId2"/>
          <a:srcRect/>
          <a:stretch>
            <a:fillRect/>
          </a:stretch>
        </p:blipFill>
        <p:spPr bwMode="auto">
          <a:xfrm>
            <a:off x="7718425" y="233363"/>
            <a:ext cx="2762250" cy="16573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Penalties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5263" y="1196975"/>
            <a:ext cx="11029950" cy="5099050"/>
          </a:xfrm>
        </p:spPr>
        <p:txBody>
          <a:bodyPr rtlCol="0">
            <a:normAutofit/>
          </a:bodyPr>
          <a:lstStyle/>
          <a:p>
            <a:pPr indent="-342900" fontAlgn="auto">
              <a:spcAft>
                <a:spcPts val="0"/>
              </a:spcAft>
              <a:buFont typeface="Arial" pitchFamily="34" charset="0"/>
              <a:buChar char="•"/>
              <a:defRPr/>
            </a:pPr>
            <a:endParaRPr lang="en-US" sz="2400" dirty="0" smtClean="0">
              <a:latin typeface="Arial" pitchFamily="34" charset="0"/>
              <a:cs typeface="Arial" pitchFamily="34" charset="0"/>
            </a:endParaRPr>
          </a:p>
          <a:p>
            <a:pPr marL="0" indent="0" algn="ctr" fontAlgn="auto">
              <a:spcAft>
                <a:spcPts val="0"/>
              </a:spcAft>
              <a:buFont typeface="Arial" pitchFamily="34" charset="0"/>
              <a:buNone/>
              <a:defRPr/>
            </a:pPr>
            <a:r>
              <a:rPr lang="en-US" sz="2400" b="1" dirty="0" smtClean="0">
                <a:solidFill>
                  <a:srgbClr val="FF0000"/>
                </a:solidFill>
                <a:latin typeface="Arial" pitchFamily="34" charset="0"/>
                <a:cs typeface="Arial" pitchFamily="34" charset="0"/>
              </a:rPr>
              <a:t>Penalty B</a:t>
            </a:r>
            <a:endParaRPr lang="en-US" sz="2400" b="1" dirty="0">
              <a:solidFill>
                <a:srgbClr val="FF0000"/>
              </a:solidFill>
              <a:latin typeface="Arial" pitchFamily="34" charset="0"/>
              <a:cs typeface="Arial" pitchFamily="34" charset="0"/>
            </a:endParaRPr>
          </a:p>
          <a:p>
            <a:pPr indent="-342900" fontAlgn="auto">
              <a:spcAft>
                <a:spcPts val="0"/>
              </a:spcAft>
              <a:buFont typeface="Arial" pitchFamily="34" charset="0"/>
              <a:buChar char="•"/>
              <a:defRPr/>
            </a:pPr>
            <a:r>
              <a:rPr lang="en-US" sz="2400" dirty="0" smtClean="0">
                <a:latin typeface="Arial" pitchFamily="34" charset="0"/>
                <a:cs typeface="Arial" pitchFamily="34" charset="0"/>
              </a:rPr>
              <a:t>Employer </a:t>
            </a:r>
            <a:r>
              <a:rPr lang="en-US" sz="2400" dirty="0">
                <a:latin typeface="Arial" pitchFamily="34" charset="0"/>
                <a:cs typeface="Arial" pitchFamily="34" charset="0"/>
              </a:rPr>
              <a:t>sponsored health insurance that is not affordable and/or does not meet MVC</a:t>
            </a:r>
          </a:p>
          <a:p>
            <a:pPr indent="-342900" fontAlgn="auto">
              <a:spcAft>
                <a:spcPts val="0"/>
              </a:spcAft>
              <a:buFont typeface="Arial" pitchFamily="34" charset="0"/>
              <a:buChar char="•"/>
              <a:defRPr/>
            </a:pPr>
            <a:r>
              <a:rPr lang="en-US" sz="2400" dirty="0">
                <a:latin typeface="Arial" pitchFamily="34" charset="0"/>
                <a:cs typeface="Arial" pitchFamily="34" charset="0"/>
              </a:rPr>
              <a:t>P</a:t>
            </a:r>
            <a:r>
              <a:rPr lang="en-US" sz="2400" dirty="0" smtClean="0">
                <a:latin typeface="Arial" pitchFamily="34" charset="0"/>
                <a:cs typeface="Arial" pitchFamily="34" charset="0"/>
              </a:rPr>
              <a:t>enalty applies for </a:t>
            </a:r>
            <a:r>
              <a:rPr lang="en-US" sz="2400" dirty="0">
                <a:latin typeface="Arial" pitchFamily="34" charset="0"/>
                <a:cs typeface="Arial" pitchFamily="34" charset="0"/>
              </a:rPr>
              <a:t>each full-time employee who goes to the exchange and receives a subsidy</a:t>
            </a:r>
          </a:p>
          <a:p>
            <a:pPr indent="-342900" fontAlgn="auto">
              <a:spcAft>
                <a:spcPts val="0"/>
              </a:spcAft>
              <a:buFont typeface="Arial" pitchFamily="34" charset="0"/>
              <a:buChar char="•"/>
              <a:defRPr/>
            </a:pPr>
            <a:r>
              <a:rPr lang="en-US" sz="2400" dirty="0">
                <a:latin typeface="Arial" pitchFamily="34" charset="0"/>
                <a:cs typeface="Arial" pitchFamily="34" charset="0"/>
              </a:rPr>
              <a:t>P</a:t>
            </a:r>
            <a:r>
              <a:rPr lang="en-US" sz="2400" dirty="0" smtClean="0">
                <a:latin typeface="Arial" pitchFamily="34" charset="0"/>
                <a:cs typeface="Arial" pitchFamily="34" charset="0"/>
              </a:rPr>
              <a:t>enalty </a:t>
            </a:r>
            <a:r>
              <a:rPr lang="en-US" sz="2400" dirty="0">
                <a:latin typeface="Arial" pitchFamily="34" charset="0"/>
                <a:cs typeface="Arial" pitchFamily="34" charset="0"/>
              </a:rPr>
              <a:t>is </a:t>
            </a:r>
            <a:r>
              <a:rPr lang="en-US" sz="2400" dirty="0" smtClean="0">
                <a:latin typeface="Arial" pitchFamily="34" charset="0"/>
                <a:cs typeface="Arial" pitchFamily="34" charset="0"/>
              </a:rPr>
              <a:t>capped</a:t>
            </a:r>
            <a:endParaRPr lang="en-US" sz="2400" dirty="0">
              <a:latin typeface="Arial" pitchFamily="34" charset="0"/>
              <a:cs typeface="Arial" pitchFamily="34" charset="0"/>
            </a:endParaRPr>
          </a:p>
          <a:p>
            <a:pPr indent="-342900" fontAlgn="auto">
              <a:spcAft>
                <a:spcPts val="0"/>
              </a:spcAft>
              <a:buFont typeface="Arial" pitchFamily="34" charset="0"/>
              <a:buChar char="•"/>
              <a:defRPr/>
            </a:pPr>
            <a:r>
              <a:rPr lang="en-US" sz="2400" dirty="0">
                <a:latin typeface="Arial" pitchFamily="34" charset="0"/>
                <a:cs typeface="Arial" pitchFamily="34" charset="0"/>
              </a:rPr>
              <a:t>Penalty is calculated monthly and </a:t>
            </a:r>
            <a:r>
              <a:rPr lang="en-US" sz="2400" dirty="0" smtClean="0">
                <a:latin typeface="Arial" pitchFamily="34" charset="0"/>
                <a:cs typeface="Arial" pitchFamily="34" charset="0"/>
              </a:rPr>
              <a:t>may be more than $3,000 in 2015. </a:t>
            </a:r>
            <a:endParaRPr lang="en-US" sz="2400" dirty="0">
              <a:latin typeface="Arial" pitchFamily="34" charset="0"/>
              <a:cs typeface="Arial" pitchFamily="34" charset="0"/>
            </a:endParaRPr>
          </a:p>
          <a:p>
            <a:pPr indent="-342900" fontAlgn="auto">
              <a:spcAft>
                <a:spcPts val="0"/>
              </a:spcAft>
              <a:buFont typeface="Arial" pitchFamily="34" charset="0"/>
              <a:buChar char="•"/>
              <a:defRPr/>
            </a:pPr>
            <a:r>
              <a:rPr lang="en-US" sz="2400" dirty="0">
                <a:latin typeface="Arial" pitchFamily="34" charset="0"/>
                <a:cs typeface="Arial" pitchFamily="34" charset="0"/>
              </a:rPr>
              <a:t>Subsidy is based on employee’s household income.  Employee may be eligible for a subsidy on the exchange but employer may not be assessed a penalty if the employee’s contribution met the affordability requirement</a:t>
            </a:r>
          </a:p>
          <a:p>
            <a:pPr indent="-342900" fontAlgn="auto">
              <a:spcAft>
                <a:spcPts val="0"/>
              </a:spcAft>
              <a:buFont typeface="Arial" pitchFamily="34" charset="0"/>
              <a:buChar char="•"/>
              <a:defRPr/>
            </a:pPr>
            <a:r>
              <a:rPr lang="en-US" sz="2400" dirty="0">
                <a:latin typeface="Arial" pitchFamily="34" charset="0"/>
                <a:cs typeface="Arial" pitchFamily="34" charset="0"/>
              </a:rPr>
              <a:t>Penalty is a non-deductible business expense</a:t>
            </a:r>
          </a:p>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marL="640080" lvl="1" fontAlgn="auto">
              <a:spcAft>
                <a:spcPts val="0"/>
              </a:spcAft>
              <a:buFont typeface="Arial" pitchFamily="34" charset="0"/>
              <a:buChar char="•"/>
              <a:defRPr/>
            </a:pPr>
            <a:endParaRPr lang="en-US"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p:txBody>
      </p:sp>
      <p:sp>
        <p:nvSpPr>
          <p:cNvPr id="30723"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6BE05435-73DF-4996-AAE0-2FC8B813F581}" type="slidenum">
              <a:rPr lang="en-US">
                <a:cs typeface="Arial" charset="0"/>
              </a:rPr>
              <a:pPr fontAlgn="base">
                <a:spcBef>
                  <a:spcPct val="0"/>
                </a:spcBef>
                <a:spcAft>
                  <a:spcPct val="0"/>
                </a:spcAft>
              </a:pPr>
              <a:t>17</a:t>
            </a:fld>
            <a:endParaRPr lang="en-US">
              <a:cs typeface="Arial" charset="0"/>
            </a:endParaRPr>
          </a:p>
        </p:txBody>
      </p:sp>
      <p:pic>
        <p:nvPicPr>
          <p:cNvPr id="30724" name="Picture 2"/>
          <p:cNvPicPr>
            <a:picLocks noChangeAspect="1" noChangeArrowheads="1"/>
          </p:cNvPicPr>
          <p:nvPr/>
        </p:nvPicPr>
        <p:blipFill>
          <a:blip r:embed="rId2"/>
          <a:srcRect/>
          <a:stretch>
            <a:fillRect/>
          </a:stretch>
        </p:blipFill>
        <p:spPr bwMode="auto">
          <a:xfrm>
            <a:off x="7446963" y="430213"/>
            <a:ext cx="2981325" cy="15335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Variable Hour Employees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025" y="2181225"/>
            <a:ext cx="10283825" cy="4548188"/>
          </a:xfrm>
        </p:spPr>
        <p:txBody>
          <a:bodyPr rtlCol="0">
            <a:normAutofit/>
          </a:bodyPr>
          <a:lstStyle/>
          <a:p>
            <a:pPr fontAlgn="auto">
              <a:spcAft>
                <a:spcPts val="0"/>
              </a:spcAft>
              <a:buFont typeface="Arial" pitchFamily="34" charset="0"/>
              <a:buChar char="•"/>
              <a:defRPr/>
            </a:pPr>
            <a:r>
              <a:rPr lang="en-US" sz="2400" dirty="0">
                <a:latin typeface="Arial" pitchFamily="34" charset="0"/>
                <a:cs typeface="Arial" pitchFamily="34" charset="0"/>
              </a:rPr>
              <a:t>Part-time Employees (do not have a regular schedule)</a:t>
            </a:r>
          </a:p>
          <a:p>
            <a:pPr fontAlgn="auto">
              <a:spcAft>
                <a:spcPts val="0"/>
              </a:spcAft>
              <a:buFont typeface="Arial" pitchFamily="34" charset="0"/>
              <a:buChar char="•"/>
              <a:defRPr/>
            </a:pPr>
            <a:r>
              <a:rPr lang="en-US" sz="2400" dirty="0">
                <a:latin typeface="Arial" pitchFamily="34" charset="0"/>
                <a:cs typeface="Arial" pitchFamily="34" charset="0"/>
              </a:rPr>
              <a:t>Per Diem Employee/On-call Employees</a:t>
            </a:r>
          </a:p>
          <a:p>
            <a:pPr fontAlgn="auto">
              <a:spcAft>
                <a:spcPts val="0"/>
              </a:spcAft>
              <a:buFont typeface="Arial" pitchFamily="34" charset="0"/>
              <a:buChar char="•"/>
              <a:defRPr/>
            </a:pPr>
            <a:r>
              <a:rPr lang="en-US" sz="2400" dirty="0">
                <a:latin typeface="Arial" pitchFamily="34" charset="0"/>
                <a:cs typeface="Arial" pitchFamily="34" charset="0"/>
              </a:rPr>
              <a:t>Partial Year </a:t>
            </a:r>
            <a:r>
              <a:rPr lang="en-US" sz="2400" dirty="0" smtClean="0">
                <a:latin typeface="Arial" pitchFamily="34" charset="0"/>
                <a:cs typeface="Arial" pitchFamily="34" charset="0"/>
              </a:rPr>
              <a:t>Employees who don’t meet the seasonal definition</a:t>
            </a:r>
            <a:endParaRPr lang="en-US" sz="2400" dirty="0">
              <a:latin typeface="Arial" pitchFamily="34" charset="0"/>
              <a:cs typeface="Arial" pitchFamily="34" charset="0"/>
            </a:endParaRPr>
          </a:p>
          <a:p>
            <a:pPr marL="640080" lvl="1" fontAlgn="auto">
              <a:spcAft>
                <a:spcPts val="0"/>
              </a:spcAft>
              <a:buFont typeface="Arial" pitchFamily="34" charset="0"/>
              <a:buChar char="•"/>
              <a:defRPr/>
            </a:pPr>
            <a:r>
              <a:rPr lang="en-US" sz="2200" dirty="0" smtClean="0">
                <a:latin typeface="Arial" panose="020B0604020202020204" pitchFamily="34" charset="0"/>
                <a:cs typeface="Arial" panose="020B0604020202020204" pitchFamily="34" charset="0"/>
              </a:rPr>
              <a:t>Seasonal employee is in a customary annual position for 6 months or less </a:t>
            </a:r>
          </a:p>
          <a:p>
            <a:pPr marL="640080" lvl="1" fontAlgn="auto">
              <a:spcAft>
                <a:spcPts val="0"/>
              </a:spcAft>
              <a:buFont typeface="Arial" pitchFamily="34" charset="0"/>
              <a:buChar char="•"/>
              <a:defRPr/>
            </a:pPr>
            <a:r>
              <a:rPr lang="en-US" sz="2200" dirty="0" smtClean="0">
                <a:latin typeface="Arial" panose="020B0604020202020204" pitchFamily="34" charset="0"/>
                <a:cs typeface="Arial" panose="020B0604020202020204" pitchFamily="34" charset="0"/>
              </a:rPr>
              <a:t>Begins at approximately at the same time each year (retail, ski resort, agricultural, etc.) </a:t>
            </a:r>
          </a:p>
          <a:p>
            <a:pPr marL="640080" lvl="1" fontAlgn="auto">
              <a:spcAft>
                <a:spcPts val="0"/>
              </a:spcAft>
              <a:buFont typeface="Arial" pitchFamily="34" charset="0"/>
              <a:buChar char="•"/>
              <a:defRPr/>
            </a:pPr>
            <a:endParaRPr lang="en-US" sz="2200" dirty="0" smtClean="0">
              <a:latin typeface="Arial" panose="020B0604020202020204" pitchFamily="34" charset="0"/>
              <a:cs typeface="Arial" panose="020B0604020202020204" pitchFamily="34" charset="0"/>
            </a:endParaRPr>
          </a:p>
          <a:p>
            <a:pPr marL="11430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p:txBody>
      </p:sp>
      <p:sp>
        <p:nvSpPr>
          <p:cNvPr id="31747"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2AEBD00F-5CC5-4161-AA1F-9D9778981498}"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Variable Hour Employees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025" y="2181225"/>
            <a:ext cx="10283825" cy="4548188"/>
          </a:xfrm>
        </p:spPr>
        <p:txBody>
          <a:bodyPr rtlCol="0">
            <a:normAutofit/>
          </a:bodyPr>
          <a:lstStyle/>
          <a:p>
            <a:pPr fontAlgn="auto">
              <a:spcAft>
                <a:spcPts val="0"/>
              </a:spcAft>
              <a:buFont typeface="Arial" pitchFamily="34" charset="0"/>
              <a:buChar char="•"/>
              <a:defRPr/>
            </a:pPr>
            <a:r>
              <a:rPr lang="en-US" sz="3200" dirty="0" smtClean="0">
                <a:latin typeface="Arial" pitchFamily="34" charset="0"/>
                <a:cs typeface="Arial" pitchFamily="34" charset="0"/>
              </a:rPr>
              <a:t>Standard Measurement Period</a:t>
            </a:r>
            <a:endParaRPr lang="en-US" sz="3200" dirty="0">
              <a:latin typeface="Arial" pitchFamily="34" charset="0"/>
              <a:cs typeface="Arial" pitchFamily="34" charset="0"/>
            </a:endParaRPr>
          </a:p>
          <a:p>
            <a:pPr fontAlgn="auto">
              <a:spcAft>
                <a:spcPts val="0"/>
              </a:spcAft>
              <a:buFont typeface="Arial" pitchFamily="34" charset="0"/>
              <a:buChar char="•"/>
              <a:defRPr/>
            </a:pPr>
            <a:r>
              <a:rPr lang="en-US" sz="3200" dirty="0" smtClean="0">
                <a:latin typeface="Arial" pitchFamily="34" charset="0"/>
                <a:cs typeface="Arial" pitchFamily="34" charset="0"/>
              </a:rPr>
              <a:t>Administrative Period</a:t>
            </a:r>
          </a:p>
          <a:p>
            <a:pPr fontAlgn="auto">
              <a:spcAft>
                <a:spcPts val="0"/>
              </a:spcAft>
              <a:buFont typeface="Arial" pitchFamily="34" charset="0"/>
              <a:buChar char="•"/>
              <a:defRPr/>
            </a:pPr>
            <a:r>
              <a:rPr lang="en-US" sz="3200" dirty="0" smtClean="0">
                <a:latin typeface="Arial" pitchFamily="34" charset="0"/>
                <a:cs typeface="Arial" pitchFamily="34" charset="0"/>
              </a:rPr>
              <a:t>Stability Period</a:t>
            </a:r>
          </a:p>
          <a:p>
            <a:pPr fontAlgn="auto">
              <a:spcAft>
                <a:spcPts val="0"/>
              </a:spcAft>
              <a:buFont typeface="Arial" pitchFamily="34" charset="0"/>
              <a:buChar char="•"/>
              <a:defRPr/>
            </a:pPr>
            <a:endParaRPr lang="en-US" sz="3200" dirty="0">
              <a:latin typeface="Arial" pitchFamily="34" charset="0"/>
              <a:cs typeface="Arial" pitchFamily="34" charset="0"/>
            </a:endParaRPr>
          </a:p>
          <a:p>
            <a:pPr fontAlgn="auto">
              <a:spcAft>
                <a:spcPts val="0"/>
              </a:spcAft>
              <a:buFont typeface="Arial" pitchFamily="34" charset="0"/>
              <a:buChar char="•"/>
              <a:defRPr/>
            </a:pPr>
            <a:r>
              <a:rPr lang="en-US" sz="3200" dirty="0" smtClean="0">
                <a:latin typeface="Arial" pitchFamily="34" charset="0"/>
                <a:cs typeface="Arial" pitchFamily="34" charset="0"/>
              </a:rPr>
              <a:t>Initial Measurement Period</a:t>
            </a:r>
          </a:p>
          <a:p>
            <a:pPr fontAlgn="auto">
              <a:spcAft>
                <a:spcPts val="0"/>
              </a:spcAft>
              <a:buFont typeface="Arial" pitchFamily="34" charset="0"/>
              <a:buChar char="•"/>
              <a:defRPr/>
            </a:pPr>
            <a:endParaRPr lang="en-US" dirty="0" smtClean="0">
              <a:latin typeface="Arial" panose="020B0604020202020204" pitchFamily="34" charset="0"/>
              <a:cs typeface="Arial" panose="020B0604020202020204" pitchFamily="34" charset="0"/>
            </a:endParaRPr>
          </a:p>
          <a:p>
            <a:pPr marL="11430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p:txBody>
      </p:sp>
      <p:sp>
        <p:nvSpPr>
          <p:cNvPr id="32771"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E4384760-5D28-45EC-B6F1-9FB955A673DD}"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B9752AB9-99A4-42A1-9358-2712A3179118}" type="slidenum">
              <a:rPr lang="en-US">
                <a:cs typeface="Arial" charset="0"/>
              </a:rPr>
              <a:pPr fontAlgn="base">
                <a:spcBef>
                  <a:spcPct val="0"/>
                </a:spcBef>
                <a:spcAft>
                  <a:spcPct val="0"/>
                </a:spcAft>
              </a:pPr>
              <a:t>2</a:t>
            </a:fld>
            <a:endParaRPr lang="en-US">
              <a:cs typeface="Arial" charset="0"/>
            </a:endParaRPr>
          </a:p>
        </p:txBody>
      </p:sp>
      <p:pic>
        <p:nvPicPr>
          <p:cNvPr id="15362" name="Picture 3"/>
          <p:cNvPicPr>
            <a:picLocks noChangeAspect="1" noChangeArrowheads="1"/>
          </p:cNvPicPr>
          <p:nvPr/>
        </p:nvPicPr>
        <p:blipFill>
          <a:blip r:embed="rId2"/>
          <a:srcRect/>
          <a:stretch>
            <a:fillRect/>
          </a:stretch>
        </p:blipFill>
        <p:spPr bwMode="auto">
          <a:xfrm>
            <a:off x="2395538" y="587375"/>
            <a:ext cx="6208712" cy="453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Variable Hour Employees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03225" y="1409700"/>
            <a:ext cx="10748963" cy="4548188"/>
          </a:xfrm>
        </p:spPr>
        <p:txBody>
          <a:bodyPr rtlCol="0">
            <a:normAutofit/>
          </a:bodyPr>
          <a:lstStyle/>
          <a:p>
            <a:pPr fontAlgn="auto">
              <a:spcAft>
                <a:spcPts val="0"/>
              </a:spcAft>
              <a:buFont typeface="Arial" pitchFamily="34" charset="0"/>
              <a:buChar char="•"/>
              <a:defRPr/>
            </a:pPr>
            <a:endParaRPr lang="en-US" sz="2400" dirty="0" smtClean="0">
              <a:latin typeface="Arial" pitchFamily="34" charset="0"/>
              <a:cs typeface="Arial" pitchFamily="34" charset="0"/>
            </a:endParaRPr>
          </a:p>
          <a:p>
            <a:pPr marL="0" indent="0" algn="ctr" fontAlgn="auto">
              <a:spcAft>
                <a:spcPts val="0"/>
              </a:spcAft>
              <a:buFont typeface="Arial" pitchFamily="34" charset="0"/>
              <a:buNone/>
              <a:defRPr/>
            </a:pPr>
            <a:r>
              <a:rPr lang="en-US" sz="2400" b="1" dirty="0" smtClean="0">
                <a:solidFill>
                  <a:srgbClr val="FF0000"/>
                </a:solidFill>
                <a:latin typeface="Arial" pitchFamily="34" charset="0"/>
                <a:cs typeface="Arial" pitchFamily="34" charset="0"/>
              </a:rPr>
              <a:t>On-going Employee</a:t>
            </a:r>
          </a:p>
          <a:p>
            <a:pPr fontAlgn="auto">
              <a:spcAft>
                <a:spcPts val="0"/>
              </a:spcAft>
              <a:buFont typeface="Arial" pitchFamily="34" charset="0"/>
              <a:buChar char="•"/>
              <a:defRPr/>
            </a:pPr>
            <a:r>
              <a:rPr lang="en-US" sz="2400" dirty="0" smtClean="0">
                <a:latin typeface="Arial" pitchFamily="34" charset="0"/>
                <a:cs typeface="Arial" pitchFamily="34" charset="0"/>
              </a:rPr>
              <a:t>Safe Harbor</a:t>
            </a:r>
          </a:p>
          <a:p>
            <a:pPr fontAlgn="auto">
              <a:spcAft>
                <a:spcPts val="0"/>
              </a:spcAft>
              <a:buFont typeface="Arial" pitchFamily="34" charset="0"/>
              <a:buChar char="•"/>
              <a:defRPr/>
            </a:pPr>
            <a:r>
              <a:rPr lang="en-US" sz="2400" dirty="0" smtClean="0">
                <a:latin typeface="Arial" pitchFamily="34" charset="0"/>
                <a:cs typeface="Arial" pitchFamily="34" charset="0"/>
              </a:rPr>
              <a:t>Standard </a:t>
            </a:r>
            <a:r>
              <a:rPr lang="en-US" sz="2400" dirty="0">
                <a:latin typeface="Arial" pitchFamily="34" charset="0"/>
                <a:cs typeface="Arial" pitchFamily="34" charset="0"/>
              </a:rPr>
              <a:t>Measurement Period 3 – 12 months, employer establishes</a:t>
            </a:r>
          </a:p>
          <a:p>
            <a:pPr fontAlgn="auto">
              <a:spcAft>
                <a:spcPts val="0"/>
              </a:spcAft>
              <a:buFont typeface="Arial" pitchFamily="34" charset="0"/>
              <a:buChar char="•"/>
              <a:defRPr/>
            </a:pPr>
            <a:r>
              <a:rPr lang="en-US" sz="2400" dirty="0">
                <a:latin typeface="Arial" pitchFamily="34" charset="0"/>
                <a:cs typeface="Arial" pitchFamily="34" charset="0"/>
              </a:rPr>
              <a:t>Stability Period at least 6 months and same length of measurement period</a:t>
            </a:r>
          </a:p>
          <a:p>
            <a:pPr fontAlgn="auto">
              <a:spcAft>
                <a:spcPts val="0"/>
              </a:spcAft>
              <a:buFont typeface="Arial" pitchFamily="34" charset="0"/>
              <a:buChar char="•"/>
              <a:defRPr/>
            </a:pPr>
            <a:r>
              <a:rPr lang="en-US" sz="2400" dirty="0">
                <a:latin typeface="Arial" pitchFamily="34" charset="0"/>
                <a:cs typeface="Arial" pitchFamily="34" charset="0"/>
              </a:rPr>
              <a:t>Administrative period no more than 90 days </a:t>
            </a:r>
          </a:p>
          <a:p>
            <a:pPr fontAlgn="auto">
              <a:spcAft>
                <a:spcPts val="0"/>
              </a:spcAft>
              <a:buFont typeface="Arial" pitchFamily="34" charset="0"/>
              <a:buChar char="•"/>
              <a:defRPr/>
            </a:pPr>
            <a:r>
              <a:rPr lang="en-US" sz="2400" dirty="0">
                <a:latin typeface="Arial" pitchFamily="34" charset="0"/>
                <a:cs typeface="Arial" pitchFamily="34" charset="0"/>
              </a:rPr>
              <a:t>Transitional relief for </a:t>
            </a:r>
            <a:r>
              <a:rPr lang="en-US" sz="2400" dirty="0" smtClean="0">
                <a:latin typeface="Arial" pitchFamily="34" charset="0"/>
                <a:cs typeface="Arial" pitchFamily="34" charset="0"/>
              </a:rPr>
              <a:t>2015 </a:t>
            </a:r>
            <a:r>
              <a:rPr lang="en-US" sz="2400" dirty="0">
                <a:latin typeface="Arial" pitchFamily="34" charset="0"/>
                <a:cs typeface="Arial" pitchFamily="34" charset="0"/>
              </a:rPr>
              <a:t>for plans that renew early in the year (shorter than 12 month measurement period, but measurement period must begin by July </a:t>
            </a:r>
            <a:r>
              <a:rPr lang="en-US" sz="2400" dirty="0" smtClean="0">
                <a:latin typeface="Arial" pitchFamily="34" charset="0"/>
                <a:cs typeface="Arial" pitchFamily="34" charset="0"/>
              </a:rPr>
              <a:t>2014)</a:t>
            </a:r>
            <a:endParaRPr lang="en-US" sz="2400" dirty="0">
              <a:latin typeface="Arial" pitchFamily="34" charset="0"/>
              <a:cs typeface="Arial"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marL="640080" lvl="1" fontAlgn="auto">
              <a:spcAft>
                <a:spcPts val="0"/>
              </a:spcAft>
              <a:buFont typeface="Arial" pitchFamily="34" charset="0"/>
              <a:buChar char="•"/>
              <a:defRPr/>
            </a:pPr>
            <a:endParaRPr lang="en-US"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p:txBody>
      </p:sp>
      <p:sp>
        <p:nvSpPr>
          <p:cNvPr id="33795"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DA06BF69-1985-48E1-88F7-ED90DA1012AD}"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Variable Hour Employees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90550" y="1555750"/>
            <a:ext cx="10131425" cy="4946650"/>
          </a:xfrm>
        </p:spPr>
        <p:txBody>
          <a:bodyPr rtlCol="0">
            <a:normAutofit/>
          </a:bodyPr>
          <a:lstStyle/>
          <a:p>
            <a:pPr marL="0" indent="0" algn="ctr" fontAlgn="auto">
              <a:spcAft>
                <a:spcPts val="0"/>
              </a:spcAft>
              <a:buFont typeface="Arial" pitchFamily="34" charset="0"/>
              <a:buNone/>
              <a:defRPr/>
            </a:pPr>
            <a:r>
              <a:rPr lang="en-US" sz="2400" b="1" dirty="0" smtClean="0">
                <a:solidFill>
                  <a:srgbClr val="FF0000"/>
                </a:solidFill>
                <a:latin typeface="Arial" pitchFamily="34" charset="0"/>
                <a:cs typeface="Arial" pitchFamily="34" charset="0"/>
              </a:rPr>
              <a:t>New Variable Hour Employee</a:t>
            </a:r>
            <a:endParaRPr lang="en-US" sz="2400" dirty="0" smtClean="0">
              <a:latin typeface="Arial" pitchFamily="34" charset="0"/>
              <a:cs typeface="Arial" pitchFamily="34" charset="0"/>
            </a:endParaRPr>
          </a:p>
          <a:p>
            <a:pPr fontAlgn="auto">
              <a:spcAft>
                <a:spcPts val="0"/>
              </a:spcAft>
              <a:buFont typeface="Arial" pitchFamily="34" charset="0"/>
              <a:buChar char="•"/>
              <a:defRPr/>
            </a:pPr>
            <a:r>
              <a:rPr lang="en-US" sz="2400" dirty="0" smtClean="0">
                <a:latin typeface="Arial" pitchFamily="34" charset="0"/>
                <a:cs typeface="Arial" pitchFamily="34" charset="0"/>
              </a:rPr>
              <a:t>Safe Harbor</a:t>
            </a:r>
          </a:p>
          <a:p>
            <a:pPr fontAlgn="auto">
              <a:spcAft>
                <a:spcPts val="0"/>
              </a:spcAft>
              <a:buFont typeface="Arial" pitchFamily="34" charset="0"/>
              <a:buChar char="•"/>
              <a:defRPr/>
            </a:pPr>
            <a:r>
              <a:rPr lang="en-US" sz="2400" dirty="0" smtClean="0">
                <a:latin typeface="Arial" pitchFamily="34" charset="0"/>
                <a:cs typeface="Arial" pitchFamily="34" charset="0"/>
              </a:rPr>
              <a:t>At </a:t>
            </a:r>
            <a:r>
              <a:rPr lang="en-US" sz="2400" dirty="0">
                <a:latin typeface="Arial" pitchFamily="34" charset="0"/>
                <a:cs typeface="Arial" pitchFamily="34" charset="0"/>
              </a:rPr>
              <a:t>the time of hire, unsure if employee meets full-time </a:t>
            </a:r>
            <a:r>
              <a:rPr lang="en-US" sz="2400" dirty="0" smtClean="0">
                <a:latin typeface="Arial" pitchFamily="34" charset="0"/>
                <a:cs typeface="Arial" pitchFamily="34" charset="0"/>
              </a:rPr>
              <a:t>requirement (30 hours)</a:t>
            </a:r>
            <a:endParaRPr lang="en-US" sz="2400" dirty="0">
              <a:latin typeface="Arial" pitchFamily="34" charset="0"/>
              <a:cs typeface="Arial" pitchFamily="34" charset="0"/>
            </a:endParaRPr>
          </a:p>
          <a:p>
            <a:pPr fontAlgn="auto">
              <a:spcAft>
                <a:spcPts val="0"/>
              </a:spcAft>
              <a:buFont typeface="Arial" pitchFamily="34" charset="0"/>
              <a:buChar char="•"/>
              <a:defRPr/>
            </a:pPr>
            <a:r>
              <a:rPr lang="en-US" sz="2400" dirty="0">
                <a:latin typeface="Arial" pitchFamily="34" charset="0"/>
                <a:cs typeface="Arial" pitchFamily="34" charset="0"/>
              </a:rPr>
              <a:t>Initial Measurement Period 3 – 12 months, employer establishes</a:t>
            </a:r>
          </a:p>
          <a:p>
            <a:pPr fontAlgn="auto">
              <a:spcAft>
                <a:spcPts val="0"/>
              </a:spcAft>
              <a:buFont typeface="Arial" pitchFamily="34" charset="0"/>
              <a:buChar char="•"/>
              <a:defRPr/>
            </a:pPr>
            <a:r>
              <a:rPr lang="en-US" sz="2400" dirty="0">
                <a:latin typeface="Arial" pitchFamily="34" charset="0"/>
                <a:cs typeface="Arial" pitchFamily="34" charset="0"/>
              </a:rPr>
              <a:t>Stability Period at least 6 months and same length of measurement period</a:t>
            </a:r>
          </a:p>
          <a:p>
            <a:pPr fontAlgn="auto">
              <a:spcAft>
                <a:spcPts val="0"/>
              </a:spcAft>
              <a:buFont typeface="Arial" pitchFamily="34" charset="0"/>
              <a:buChar char="•"/>
              <a:defRPr/>
            </a:pPr>
            <a:r>
              <a:rPr lang="en-US" sz="2400" dirty="0">
                <a:latin typeface="Arial" pitchFamily="34" charset="0"/>
                <a:cs typeface="Arial" pitchFamily="34" charset="0"/>
              </a:rPr>
              <a:t>Administrative period no more than 90 days </a:t>
            </a:r>
          </a:p>
          <a:p>
            <a:pPr fontAlgn="auto">
              <a:spcAft>
                <a:spcPts val="0"/>
              </a:spcAft>
              <a:buFont typeface="Arial" pitchFamily="34" charset="0"/>
              <a:buChar char="•"/>
              <a:defRPr/>
            </a:pPr>
            <a:r>
              <a:rPr lang="en-US" sz="2400" dirty="0">
                <a:latin typeface="Arial" pitchFamily="34" charset="0"/>
                <a:cs typeface="Arial" pitchFamily="34" charset="0"/>
              </a:rPr>
              <a:t>Combined measurement and administrative periods cannot exceed 13 months and a fraction of a </a:t>
            </a:r>
            <a:r>
              <a:rPr lang="en-US" sz="2400" dirty="0" smtClean="0">
                <a:latin typeface="Arial" pitchFamily="34" charset="0"/>
                <a:cs typeface="Arial" pitchFamily="34" charset="0"/>
              </a:rPr>
              <a:t>month.  The final day of the first calendar month on or after the employee’s one year anniversary.</a:t>
            </a:r>
            <a:endParaRPr lang="en-US" sz="2400" dirty="0">
              <a:latin typeface="Arial" pitchFamily="34" charset="0"/>
              <a:cs typeface="Arial"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marL="640080" lvl="1" fontAlgn="auto">
              <a:spcAft>
                <a:spcPts val="0"/>
              </a:spcAft>
              <a:buFont typeface="Arial" pitchFamily="34" charset="0"/>
              <a:buChar char="•"/>
              <a:defRPr/>
            </a:pPr>
            <a:endParaRPr lang="en-US"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p:txBody>
      </p:sp>
      <p:sp>
        <p:nvSpPr>
          <p:cNvPr id="34819"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256C8456-DDAB-4B57-B0ED-496731CBC985}"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Variable Hour Employees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2725" y="1335088"/>
            <a:ext cx="11029950" cy="4548187"/>
          </a:xfrm>
        </p:spPr>
        <p:txBody>
          <a:bodyPr rtlCol="0">
            <a:normAutofit/>
          </a:bodyPr>
          <a:lstStyle/>
          <a:p>
            <a:pPr marL="0" indent="0" fontAlgn="auto">
              <a:spcAft>
                <a:spcPts val="0"/>
              </a:spcAft>
              <a:buFont typeface="Arial" pitchFamily="34" charset="0"/>
              <a:buNone/>
              <a:defRPr/>
            </a:pPr>
            <a:r>
              <a:rPr lang="en-US" sz="2400" dirty="0" smtClean="0">
                <a:solidFill>
                  <a:srgbClr val="FF0000"/>
                </a:solidFill>
              </a:rPr>
              <a:t>Calendar </a:t>
            </a:r>
            <a:r>
              <a:rPr lang="en-US" sz="2400" dirty="0">
                <a:solidFill>
                  <a:srgbClr val="FF0000"/>
                </a:solidFill>
              </a:rPr>
              <a:t>Year Plan </a:t>
            </a:r>
            <a:r>
              <a:rPr lang="en-US" sz="2400" dirty="0" smtClean="0">
                <a:solidFill>
                  <a:srgbClr val="FF0000"/>
                </a:solidFill>
              </a:rPr>
              <a:t>Example with transition relief in 2014 </a:t>
            </a:r>
            <a:endParaRPr lang="en-US" sz="1100" dirty="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marL="640080" lvl="1" fontAlgn="auto">
              <a:spcAft>
                <a:spcPts val="0"/>
              </a:spcAft>
              <a:buFont typeface="Arial" pitchFamily="34" charset="0"/>
              <a:buChar char="•"/>
              <a:defRPr/>
            </a:pPr>
            <a:endParaRPr lang="en-US"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p:txBody>
      </p:sp>
      <p:sp>
        <p:nvSpPr>
          <p:cNvPr id="35843"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269DCA3E-532B-4AC8-92CB-FE9C29D9B5CD}" type="slidenum">
              <a:rPr lang="en-US">
                <a:cs typeface="Arial" charset="0"/>
              </a:rPr>
              <a:pPr fontAlgn="base">
                <a:spcBef>
                  <a:spcPct val="0"/>
                </a:spcBef>
                <a:spcAft>
                  <a:spcPct val="0"/>
                </a:spcAft>
              </a:pPr>
              <a:t>22</a:t>
            </a:fld>
            <a:endParaRPr lang="en-US">
              <a:cs typeface="Arial" charset="0"/>
            </a:endParaRPr>
          </a:p>
        </p:txBody>
      </p:sp>
      <p:pic>
        <p:nvPicPr>
          <p:cNvPr id="35844" name="Picture 2"/>
          <p:cNvPicPr>
            <a:picLocks noChangeAspect="1" noChangeArrowheads="1"/>
          </p:cNvPicPr>
          <p:nvPr/>
        </p:nvPicPr>
        <p:blipFill>
          <a:blip r:embed="rId2"/>
          <a:srcRect/>
          <a:stretch>
            <a:fillRect/>
          </a:stretch>
        </p:blipFill>
        <p:spPr bwMode="auto">
          <a:xfrm>
            <a:off x="1631950" y="1979613"/>
            <a:ext cx="8078788" cy="413385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Variable Hour Employees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775" y="1281113"/>
            <a:ext cx="11029950" cy="4548187"/>
          </a:xfrm>
        </p:spPr>
        <p:txBody>
          <a:bodyPr rtlCol="0">
            <a:normAutofit/>
          </a:bodyPr>
          <a:lstStyle/>
          <a:p>
            <a:pPr marL="0" indent="0" fontAlgn="auto">
              <a:spcAft>
                <a:spcPts val="0"/>
              </a:spcAft>
              <a:buFont typeface="Arial" pitchFamily="34" charset="0"/>
              <a:buNone/>
              <a:defRPr/>
            </a:pPr>
            <a:r>
              <a:rPr lang="en-US" sz="2400" dirty="0" smtClean="0">
                <a:solidFill>
                  <a:srgbClr val="FF0000"/>
                </a:solidFill>
              </a:rPr>
              <a:t>Fiscal </a:t>
            </a:r>
            <a:r>
              <a:rPr lang="en-US" sz="2400" dirty="0">
                <a:solidFill>
                  <a:srgbClr val="FF0000"/>
                </a:solidFill>
              </a:rPr>
              <a:t>Year Plan Example </a:t>
            </a:r>
            <a:r>
              <a:rPr lang="en-US" sz="1100" dirty="0">
                <a:solidFill>
                  <a:srgbClr val="FF0000"/>
                </a:solidFill>
              </a:rPr>
              <a:t>(October</a:t>
            </a:r>
            <a:r>
              <a:rPr lang="en-US" sz="1100" dirty="0" smtClean="0">
                <a:solidFill>
                  <a:srgbClr val="FF0000"/>
                </a:solidFill>
              </a:rPr>
              <a:t>)</a:t>
            </a:r>
          </a:p>
          <a:p>
            <a:pPr fontAlgn="auto">
              <a:spcAft>
                <a:spcPts val="0"/>
              </a:spcAft>
              <a:buFont typeface="Arial" pitchFamily="34" charset="0"/>
              <a:buChar char="•"/>
              <a:defRPr/>
            </a:pPr>
            <a:endParaRPr lang="en-US" sz="1100" dirty="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11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marL="640080" lvl="1" fontAlgn="auto">
              <a:spcAft>
                <a:spcPts val="0"/>
              </a:spcAft>
              <a:buFont typeface="Arial" pitchFamily="34" charset="0"/>
              <a:buChar char="•"/>
              <a:defRPr/>
            </a:pPr>
            <a:endParaRPr lang="en-US"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p:txBody>
      </p:sp>
      <p:sp>
        <p:nvSpPr>
          <p:cNvPr id="36867"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EBD41C1D-DE00-470B-809E-7BF36E08A29A}" type="slidenum">
              <a:rPr lang="en-US">
                <a:cs typeface="Arial" charset="0"/>
              </a:rPr>
              <a:pPr fontAlgn="base">
                <a:spcBef>
                  <a:spcPct val="0"/>
                </a:spcBef>
                <a:spcAft>
                  <a:spcPct val="0"/>
                </a:spcAft>
              </a:pPr>
              <a:t>23</a:t>
            </a:fld>
            <a:endParaRPr lang="en-US">
              <a:cs typeface="Arial" charset="0"/>
            </a:endParaRPr>
          </a:p>
        </p:txBody>
      </p:sp>
      <p:pic>
        <p:nvPicPr>
          <p:cNvPr id="36868" name="Picture 2"/>
          <p:cNvPicPr>
            <a:picLocks noChangeAspect="1" noChangeArrowheads="1"/>
          </p:cNvPicPr>
          <p:nvPr/>
        </p:nvPicPr>
        <p:blipFill>
          <a:blip r:embed="rId2"/>
          <a:srcRect/>
          <a:stretch>
            <a:fillRect/>
          </a:stretch>
        </p:blipFill>
        <p:spPr bwMode="auto">
          <a:xfrm>
            <a:off x="1776413" y="1939925"/>
            <a:ext cx="8331200" cy="43815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Variable Hour Employee</a:t>
            </a:r>
            <a:endParaRPr lang="en-US" sz="4800" dirty="0">
              <a:latin typeface="Arial" panose="020B0604020202020204" pitchFamily="34" charset="0"/>
              <a:cs typeface="Arial" panose="020B0604020202020204" pitchFamily="34" charset="0"/>
            </a:endParaRPr>
          </a:p>
        </p:txBody>
      </p:sp>
      <p:sp>
        <p:nvSpPr>
          <p:cNvPr id="37890" name="Content Placeholder 2"/>
          <p:cNvSpPr>
            <a:spLocks noGrp="1"/>
          </p:cNvSpPr>
          <p:nvPr>
            <p:ph idx="1"/>
          </p:nvPr>
        </p:nvSpPr>
        <p:spPr>
          <a:xfrm>
            <a:off x="266700" y="1273175"/>
            <a:ext cx="10733088" cy="4879975"/>
          </a:xfrm>
        </p:spPr>
        <p:txBody>
          <a:bodyPr/>
          <a:lstStyle/>
          <a:p>
            <a:pPr lvl="1"/>
            <a:endParaRPr lang="en-US" sz="2200" smtClean="0">
              <a:latin typeface="Arial" charset="0"/>
              <a:cs typeface="Arial" charset="0"/>
            </a:endParaRPr>
          </a:p>
          <a:p>
            <a:endParaRPr lang="en-US" sz="2400" smtClean="0">
              <a:latin typeface="Arial" charset="0"/>
              <a:cs typeface="Arial" charset="0"/>
            </a:endParaRPr>
          </a:p>
        </p:txBody>
      </p:sp>
      <p:sp>
        <p:nvSpPr>
          <p:cNvPr id="37891"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B7BED576-E9AB-4FB8-AC52-16B7C6B4DDF8}" type="slidenum">
              <a:rPr lang="en-US">
                <a:cs typeface="Arial" charset="0"/>
              </a:rPr>
              <a:pPr fontAlgn="base">
                <a:spcBef>
                  <a:spcPct val="0"/>
                </a:spcBef>
                <a:spcAft>
                  <a:spcPct val="0"/>
                </a:spcAft>
              </a:pPr>
              <a:t>24</a:t>
            </a:fld>
            <a:endParaRPr lang="en-US">
              <a:cs typeface="Arial" charset="0"/>
            </a:endParaRPr>
          </a:p>
        </p:txBody>
      </p:sp>
      <p:pic>
        <p:nvPicPr>
          <p:cNvPr id="37892" name="Picture 4"/>
          <p:cNvPicPr>
            <a:picLocks noChangeAspect="1" noChangeArrowheads="1"/>
          </p:cNvPicPr>
          <p:nvPr/>
        </p:nvPicPr>
        <p:blipFill>
          <a:blip r:embed="rId2"/>
          <a:srcRect/>
          <a:stretch>
            <a:fillRect/>
          </a:stretch>
        </p:blipFill>
        <p:spPr bwMode="auto">
          <a:xfrm>
            <a:off x="842963" y="4552950"/>
            <a:ext cx="2619375" cy="1743075"/>
          </a:xfrm>
          <a:prstGeom prst="rect">
            <a:avLst/>
          </a:prstGeom>
          <a:noFill/>
          <a:ln w="9525">
            <a:noFill/>
            <a:miter lim="800000"/>
            <a:headEnd/>
            <a:tailEnd/>
          </a:ln>
        </p:spPr>
      </p:pic>
      <p:pic>
        <p:nvPicPr>
          <p:cNvPr id="37893" name="Picture 5"/>
          <p:cNvPicPr>
            <a:picLocks noChangeAspect="1" noChangeArrowheads="1"/>
          </p:cNvPicPr>
          <p:nvPr/>
        </p:nvPicPr>
        <p:blipFill>
          <a:blip r:embed="rId3"/>
          <a:srcRect/>
          <a:stretch>
            <a:fillRect/>
          </a:stretch>
        </p:blipFill>
        <p:spPr bwMode="auto">
          <a:xfrm>
            <a:off x="255588" y="1900238"/>
            <a:ext cx="2419350" cy="1885950"/>
          </a:xfrm>
          <a:prstGeom prst="rect">
            <a:avLst/>
          </a:prstGeom>
          <a:noFill/>
          <a:ln w="9525">
            <a:noFill/>
            <a:miter lim="800000"/>
            <a:headEnd/>
            <a:tailEnd/>
          </a:ln>
        </p:spPr>
      </p:pic>
      <p:pic>
        <p:nvPicPr>
          <p:cNvPr id="37894" name="Picture 6"/>
          <p:cNvPicPr>
            <a:picLocks noChangeAspect="1" noChangeArrowheads="1"/>
          </p:cNvPicPr>
          <p:nvPr/>
        </p:nvPicPr>
        <p:blipFill>
          <a:blip r:embed="rId4"/>
          <a:srcRect/>
          <a:stretch>
            <a:fillRect/>
          </a:stretch>
        </p:blipFill>
        <p:spPr bwMode="auto">
          <a:xfrm>
            <a:off x="8367713" y="4552950"/>
            <a:ext cx="2466975" cy="1847850"/>
          </a:xfrm>
          <a:prstGeom prst="rect">
            <a:avLst/>
          </a:prstGeom>
          <a:noFill/>
          <a:ln w="9525">
            <a:noFill/>
            <a:miter lim="800000"/>
            <a:headEnd/>
            <a:tailEnd/>
          </a:ln>
        </p:spPr>
      </p:pic>
      <p:pic>
        <p:nvPicPr>
          <p:cNvPr id="37895" name="Picture 7"/>
          <p:cNvPicPr>
            <a:picLocks noChangeAspect="1" noChangeArrowheads="1"/>
          </p:cNvPicPr>
          <p:nvPr/>
        </p:nvPicPr>
        <p:blipFill>
          <a:blip r:embed="rId5"/>
          <a:srcRect/>
          <a:stretch>
            <a:fillRect/>
          </a:stretch>
        </p:blipFill>
        <p:spPr bwMode="auto">
          <a:xfrm>
            <a:off x="5756275" y="1279525"/>
            <a:ext cx="2390775" cy="1914525"/>
          </a:xfrm>
          <a:prstGeom prst="rect">
            <a:avLst/>
          </a:prstGeom>
          <a:noFill/>
          <a:ln w="9525">
            <a:noFill/>
            <a:miter lim="800000"/>
            <a:headEnd/>
            <a:tailEnd/>
          </a:ln>
        </p:spPr>
      </p:pic>
      <p:pic>
        <p:nvPicPr>
          <p:cNvPr id="37896" name="Picture 8"/>
          <p:cNvPicPr>
            <a:picLocks noChangeAspect="1" noChangeArrowheads="1"/>
          </p:cNvPicPr>
          <p:nvPr/>
        </p:nvPicPr>
        <p:blipFill>
          <a:blip r:embed="rId6"/>
          <a:srcRect/>
          <a:stretch>
            <a:fillRect/>
          </a:stretch>
        </p:blipFill>
        <p:spPr bwMode="auto">
          <a:xfrm>
            <a:off x="8248650" y="1900238"/>
            <a:ext cx="2705100" cy="1685925"/>
          </a:xfrm>
          <a:prstGeom prst="rect">
            <a:avLst/>
          </a:prstGeom>
          <a:noFill/>
          <a:ln w="9525">
            <a:noFill/>
            <a:miter lim="800000"/>
            <a:headEnd/>
            <a:tailEnd/>
          </a:ln>
        </p:spPr>
      </p:pic>
      <p:pic>
        <p:nvPicPr>
          <p:cNvPr id="37897" name="Picture 10"/>
          <p:cNvPicPr>
            <a:picLocks noChangeAspect="1" noChangeArrowheads="1"/>
          </p:cNvPicPr>
          <p:nvPr/>
        </p:nvPicPr>
        <p:blipFill>
          <a:blip r:embed="rId7"/>
          <a:srcRect/>
          <a:stretch>
            <a:fillRect/>
          </a:stretch>
        </p:blipFill>
        <p:spPr bwMode="auto">
          <a:xfrm>
            <a:off x="2763838" y="1279525"/>
            <a:ext cx="2619375" cy="1743075"/>
          </a:xfrm>
          <a:prstGeom prst="rect">
            <a:avLst/>
          </a:prstGeom>
          <a:noFill/>
          <a:ln w="9525">
            <a:noFill/>
            <a:miter lim="800000"/>
            <a:headEnd/>
            <a:tailEnd/>
          </a:ln>
        </p:spPr>
      </p:pic>
      <p:pic>
        <p:nvPicPr>
          <p:cNvPr id="37898" name="Picture 11"/>
          <p:cNvPicPr>
            <a:picLocks noChangeAspect="1" noChangeArrowheads="1"/>
          </p:cNvPicPr>
          <p:nvPr/>
        </p:nvPicPr>
        <p:blipFill>
          <a:blip r:embed="rId8"/>
          <a:srcRect/>
          <a:stretch>
            <a:fillRect/>
          </a:stretch>
        </p:blipFill>
        <p:spPr bwMode="auto">
          <a:xfrm>
            <a:off x="4073525" y="3733800"/>
            <a:ext cx="3629025" cy="2182813"/>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Government Reporting</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9400" y="1636713"/>
            <a:ext cx="10731500" cy="4879975"/>
          </a:xfrm>
        </p:spPr>
        <p:txBody>
          <a:bodyPr rtlCol="0">
            <a:normAutofit/>
          </a:bodyPr>
          <a:lstStyle/>
          <a:p>
            <a:pPr fontAlgn="auto">
              <a:spcAft>
                <a:spcPts val="0"/>
              </a:spcAft>
              <a:buFont typeface="Arial" pitchFamily="34" charset="0"/>
              <a:buChar char="•"/>
              <a:defRPr/>
            </a:pPr>
            <a:r>
              <a:rPr lang="en-US" sz="2400" dirty="0">
                <a:latin typeface="Arial" pitchFamily="34" charset="0"/>
                <a:cs typeface="Arial" pitchFamily="34" charset="0"/>
              </a:rPr>
              <a:t>W-2 Reporting of Health Benefit </a:t>
            </a:r>
            <a:r>
              <a:rPr lang="en-US" sz="2400" dirty="0" smtClean="0">
                <a:latin typeface="Arial" pitchFamily="34" charset="0"/>
                <a:cs typeface="Arial" pitchFamily="34" charset="0"/>
              </a:rPr>
              <a:t>Costs </a:t>
            </a:r>
            <a:r>
              <a:rPr lang="en-US" sz="2400" dirty="0">
                <a:latin typeface="Arial" pitchFamily="34" charset="0"/>
                <a:cs typeface="Arial" pitchFamily="34" charset="0"/>
              </a:rPr>
              <a:t>for employers that issued 250 or more </a:t>
            </a:r>
            <a:r>
              <a:rPr lang="en-US" sz="2400" dirty="0" smtClean="0">
                <a:latin typeface="Arial" pitchFamily="34" charset="0"/>
                <a:cs typeface="Arial" pitchFamily="34" charset="0"/>
              </a:rPr>
              <a:t>W-2s.</a:t>
            </a:r>
            <a:endParaRPr lang="en-US" sz="2400" dirty="0">
              <a:latin typeface="Arial" pitchFamily="34" charset="0"/>
              <a:cs typeface="Arial" pitchFamily="34" charset="0"/>
            </a:endParaRPr>
          </a:p>
          <a:p>
            <a:pPr fontAlgn="auto">
              <a:spcAft>
                <a:spcPts val="0"/>
              </a:spcAft>
              <a:buFont typeface="Arial" pitchFamily="34" charset="0"/>
              <a:buChar char="•"/>
              <a:defRPr/>
            </a:pPr>
            <a:r>
              <a:rPr lang="en-US" sz="2400" dirty="0">
                <a:latin typeface="Arial" pitchFamily="34" charset="0"/>
                <a:cs typeface="Arial" pitchFamily="34" charset="0"/>
              </a:rPr>
              <a:t>Summary of Benefits and Coverage (SBC) plan years beginning after 9/23/12</a:t>
            </a:r>
          </a:p>
          <a:p>
            <a:pPr fontAlgn="auto">
              <a:spcAft>
                <a:spcPts val="0"/>
              </a:spcAft>
              <a:buFont typeface="Arial" pitchFamily="34" charset="0"/>
              <a:buChar char="•"/>
              <a:defRPr/>
            </a:pPr>
            <a:r>
              <a:rPr lang="en-US" sz="2400" dirty="0">
                <a:latin typeface="Arial" pitchFamily="34" charset="0"/>
                <a:cs typeface="Arial" pitchFamily="34" charset="0"/>
              </a:rPr>
              <a:t>Notice of Exchanges to be distributed to employees by </a:t>
            </a:r>
            <a:r>
              <a:rPr lang="en-US" sz="2400" dirty="0" smtClean="0">
                <a:latin typeface="Arial" pitchFamily="34" charset="0"/>
                <a:cs typeface="Arial" pitchFamily="34" charset="0"/>
              </a:rPr>
              <a:t>10/1/13. New employees with 14 days from date of hire.</a:t>
            </a:r>
          </a:p>
          <a:p>
            <a:pPr fontAlgn="auto">
              <a:spcAft>
                <a:spcPts val="0"/>
              </a:spcAft>
              <a:buFont typeface="Arial" pitchFamily="34" charset="0"/>
              <a:buChar char="•"/>
              <a:defRPr/>
            </a:pPr>
            <a:endParaRPr lang="en-US" sz="2400" dirty="0">
              <a:latin typeface="Arial" pitchFamily="34" charset="0"/>
              <a:cs typeface="Arial" pitchFamily="34" charset="0"/>
            </a:endParaRPr>
          </a:p>
          <a:p>
            <a:pPr fontAlgn="auto">
              <a:spcAft>
                <a:spcPts val="0"/>
              </a:spcAft>
              <a:buFont typeface="Arial" pitchFamily="34" charset="0"/>
              <a:buChar char="•"/>
              <a:defRPr/>
            </a:pPr>
            <a:r>
              <a:rPr lang="en-US" sz="2400" dirty="0" smtClean="0">
                <a:latin typeface="Arial" pitchFamily="34" charset="0"/>
                <a:cs typeface="Arial" pitchFamily="34" charset="0"/>
              </a:rPr>
              <a:t>Self-insured plans submit information for transitional reinsurance fee by November 15 annually beginning in 2014. Pay.gov to register</a:t>
            </a:r>
          </a:p>
          <a:p>
            <a:pPr marL="114300" indent="0" fontAlgn="auto">
              <a:spcAft>
                <a:spcPts val="0"/>
              </a:spcAft>
              <a:buFont typeface="Arial" pitchFamily="34" charset="0"/>
              <a:buNone/>
              <a:defRPr/>
            </a:pPr>
            <a:endParaRPr lang="en-US" sz="2400" dirty="0" smtClean="0">
              <a:latin typeface="Arial" pitchFamily="34" charset="0"/>
              <a:cs typeface="Arial" pitchFamily="34" charset="0"/>
            </a:endParaRPr>
          </a:p>
          <a:p>
            <a:pPr marL="114300" indent="0" fontAlgn="auto">
              <a:spcAft>
                <a:spcPts val="0"/>
              </a:spcAft>
              <a:buFont typeface="Arial" pitchFamily="34" charset="0"/>
              <a:buNone/>
              <a:defRPr/>
            </a:pPr>
            <a:endParaRPr lang="en-US" sz="2400" dirty="0" smtClean="0">
              <a:latin typeface="Arial" pitchFamily="34" charset="0"/>
              <a:cs typeface="Arial" pitchFamily="34" charset="0"/>
            </a:endParaRPr>
          </a:p>
          <a:p>
            <a:pPr marL="411480" lvl="1" indent="0" fontAlgn="auto">
              <a:spcAft>
                <a:spcPts val="0"/>
              </a:spcAft>
              <a:buFont typeface="Arial" pitchFamily="34" charset="0"/>
              <a:buNone/>
              <a:defRPr/>
            </a:pPr>
            <a:endParaRPr lang="en-US"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p:txBody>
      </p:sp>
      <p:sp>
        <p:nvSpPr>
          <p:cNvPr id="38915"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62F558AD-7347-4FF8-9F24-63AA2A976F4E}" type="slidenum">
              <a:rPr lang="en-US">
                <a:cs typeface="Arial" charset="0"/>
              </a:rPr>
              <a:pPr fontAlgn="base">
                <a:spcBef>
                  <a:spcPct val="0"/>
                </a:spcBef>
                <a:spcAft>
                  <a:spcPct val="0"/>
                </a:spcAft>
              </a:pPr>
              <a:t>25</a:t>
            </a:fld>
            <a:endParaRPr lang="en-US">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Government Reporting</a:t>
            </a:r>
            <a:endParaRPr lang="en-US" sz="4800" dirty="0">
              <a:latin typeface="Arial" panose="020B0604020202020204" pitchFamily="34" charset="0"/>
              <a:cs typeface="Arial" panose="020B0604020202020204" pitchFamily="34" charset="0"/>
            </a:endParaRPr>
          </a:p>
        </p:txBody>
      </p:sp>
      <p:sp>
        <p:nvSpPr>
          <p:cNvPr id="39938" name="Content Placeholder 2"/>
          <p:cNvSpPr>
            <a:spLocks noGrp="1"/>
          </p:cNvSpPr>
          <p:nvPr>
            <p:ph idx="1"/>
          </p:nvPr>
        </p:nvSpPr>
        <p:spPr>
          <a:xfrm>
            <a:off x="266700" y="1582738"/>
            <a:ext cx="10733088" cy="4570412"/>
          </a:xfrm>
        </p:spPr>
        <p:txBody>
          <a:bodyPr/>
          <a:lstStyle/>
          <a:p>
            <a:r>
              <a:rPr lang="en-US" sz="2400" smtClean="0">
                <a:latin typeface="Arial" charset="0"/>
                <a:cs typeface="Arial" charset="0"/>
              </a:rPr>
              <a:t>Insurers/Plan Sponsor report information to the IRS about coverage all plans (6055)</a:t>
            </a:r>
            <a:endParaRPr lang="en-US" sz="2000" smtClean="0">
              <a:latin typeface="Arial" charset="0"/>
              <a:cs typeface="Arial" charset="0"/>
            </a:endParaRPr>
          </a:p>
          <a:p>
            <a:r>
              <a:rPr lang="en-US" sz="2400" smtClean="0">
                <a:latin typeface="Arial" charset="0"/>
                <a:cs typeface="Arial" charset="0"/>
              </a:rPr>
              <a:t>Employers with 50 of more FTE report health plan and employee information to the IRS – March 1, 2016  (6056)</a:t>
            </a:r>
          </a:p>
          <a:p>
            <a:r>
              <a:rPr lang="en-US" sz="2400" smtClean="0">
                <a:latin typeface="Arial" charset="0"/>
                <a:cs typeface="Arial" charset="0"/>
              </a:rPr>
              <a:t>Statement to Employees that information has been sent to IRS – February 1, 2016 </a:t>
            </a:r>
          </a:p>
          <a:p>
            <a:r>
              <a:rPr lang="en-US" sz="2400" smtClean="0">
                <a:latin typeface="Arial" charset="0"/>
                <a:cs typeface="Arial" charset="0"/>
              </a:rPr>
              <a:t>All employers (50+) must report  2015 information, no transition relief </a:t>
            </a:r>
          </a:p>
          <a:p>
            <a:pPr lvl="1"/>
            <a:endParaRPr lang="en-US" sz="2200" smtClean="0">
              <a:latin typeface="Arial" charset="0"/>
              <a:cs typeface="Arial" charset="0"/>
            </a:endParaRPr>
          </a:p>
          <a:p>
            <a:endParaRPr lang="en-US" sz="2400" smtClean="0">
              <a:latin typeface="Arial" charset="0"/>
              <a:cs typeface="Arial" charset="0"/>
            </a:endParaRPr>
          </a:p>
        </p:txBody>
      </p:sp>
      <p:sp>
        <p:nvSpPr>
          <p:cNvPr id="39939"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C53459B7-1DCD-431F-AC69-AB40FA073A0C}" type="slidenum">
              <a:rPr lang="en-US">
                <a:cs typeface="Arial" charset="0"/>
              </a:rPr>
              <a:pPr fontAlgn="base">
                <a:spcBef>
                  <a:spcPct val="0"/>
                </a:spcBef>
                <a:spcAft>
                  <a:spcPct val="0"/>
                </a:spcAft>
              </a:pPr>
              <a:t>26</a:t>
            </a:fld>
            <a:endParaRPr lang="en-US">
              <a:cs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Questions</a:t>
            </a:r>
            <a:endParaRPr lang="en-US" sz="4800" dirty="0">
              <a:latin typeface="Arial" panose="020B0604020202020204" pitchFamily="34" charset="0"/>
              <a:cs typeface="Arial" panose="020B0604020202020204" pitchFamily="34" charset="0"/>
            </a:endParaRPr>
          </a:p>
        </p:txBody>
      </p:sp>
      <p:pic>
        <p:nvPicPr>
          <p:cNvPr id="40962" name="Picture 4"/>
          <p:cNvPicPr>
            <a:picLocks noGrp="1" noChangeAspect="1" noChangeArrowheads="1"/>
          </p:cNvPicPr>
          <p:nvPr>
            <p:ph idx="1"/>
          </p:nvPr>
        </p:nvPicPr>
        <p:blipFill>
          <a:blip r:embed="rId2"/>
          <a:srcRect/>
          <a:stretch>
            <a:fillRect/>
          </a:stretch>
        </p:blipFill>
        <p:spPr>
          <a:xfrm>
            <a:off x="5641975" y="3259138"/>
            <a:ext cx="5114925" cy="2884487"/>
          </a:xfrm>
        </p:spPr>
      </p:pic>
      <p:sp>
        <p:nvSpPr>
          <p:cNvPr id="40963"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F59C53D3-941C-4374-9C4C-47A154F6F8BB}" type="slidenum">
              <a:rPr lang="en-US">
                <a:cs typeface="Arial" charset="0"/>
              </a:rPr>
              <a:pPr fontAlgn="base">
                <a:spcBef>
                  <a:spcPct val="0"/>
                </a:spcBef>
                <a:spcAft>
                  <a:spcPct val="0"/>
                </a:spcAft>
              </a:pPr>
              <a:t>27</a:t>
            </a:fld>
            <a:endParaRPr lang="en-US">
              <a:cs typeface="Arial" charset="0"/>
            </a:endParaRPr>
          </a:p>
        </p:txBody>
      </p:sp>
      <p:sp>
        <p:nvSpPr>
          <p:cNvPr id="40964" name="TextBox 6"/>
          <p:cNvSpPr txBox="1">
            <a:spLocks noChangeArrowheads="1"/>
          </p:cNvSpPr>
          <p:nvPr/>
        </p:nvSpPr>
        <p:spPr bwMode="auto">
          <a:xfrm>
            <a:off x="527050" y="2473325"/>
            <a:ext cx="6272213" cy="1570038"/>
          </a:xfrm>
          <a:prstGeom prst="rect">
            <a:avLst/>
          </a:prstGeom>
          <a:noFill/>
          <a:ln w="9525">
            <a:noFill/>
            <a:miter lim="800000"/>
            <a:headEnd/>
            <a:tailEnd/>
          </a:ln>
        </p:spPr>
        <p:txBody>
          <a:bodyPr>
            <a:spAutoFit/>
          </a:bodyPr>
          <a:lstStyle/>
          <a:p>
            <a:r>
              <a:rPr lang="en-US" sz="3200"/>
              <a:t>Kim Nash</a:t>
            </a:r>
          </a:p>
          <a:p>
            <a:r>
              <a:rPr lang="en-US" sz="3200"/>
              <a:t>800-335-6968 x 107</a:t>
            </a:r>
          </a:p>
          <a:p>
            <a:r>
              <a:rPr lang="en-US" sz="3200"/>
              <a:t>kn@alphabenefits.com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Disclaimer</a:t>
            </a:r>
            <a:endParaRPr lang="en-US" sz="4800" dirty="0">
              <a:latin typeface="Arial" panose="020B0604020202020204" pitchFamily="34" charset="0"/>
              <a:cs typeface="Arial" panose="020B0604020202020204" pitchFamily="34" charset="0"/>
            </a:endParaRPr>
          </a:p>
        </p:txBody>
      </p:sp>
      <p:sp>
        <p:nvSpPr>
          <p:cNvPr id="16386" name="Slide Number Placeholder 4"/>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BA6DC7DD-06BD-44E9-844E-0B7B5BC9F77B}" type="slidenum">
              <a:rPr lang="en-US">
                <a:cs typeface="Arial" charset="0"/>
              </a:rPr>
              <a:pPr fontAlgn="base">
                <a:spcBef>
                  <a:spcPct val="0"/>
                </a:spcBef>
                <a:spcAft>
                  <a:spcPct val="0"/>
                </a:spcAft>
              </a:pPr>
              <a:t>3</a:t>
            </a:fld>
            <a:endParaRPr lang="en-US">
              <a:cs typeface="Arial" charset="0"/>
            </a:endParaRPr>
          </a:p>
        </p:txBody>
      </p:sp>
      <p:sp>
        <p:nvSpPr>
          <p:cNvPr id="16387" name="Rectangle 2"/>
          <p:cNvSpPr>
            <a:spLocks noChangeArrowheads="1"/>
          </p:cNvSpPr>
          <p:nvPr/>
        </p:nvSpPr>
        <p:spPr bwMode="auto">
          <a:xfrm>
            <a:off x="869950" y="1997075"/>
            <a:ext cx="9879013" cy="3970338"/>
          </a:xfrm>
          <a:prstGeom prst="rect">
            <a:avLst/>
          </a:prstGeom>
          <a:noFill/>
          <a:ln w="9525">
            <a:noFill/>
            <a:miter lim="800000"/>
            <a:headEnd/>
            <a:tailEnd/>
          </a:ln>
        </p:spPr>
        <p:txBody>
          <a:bodyPr>
            <a:spAutoFit/>
          </a:bodyPr>
          <a:lstStyle/>
          <a:p>
            <a:r>
              <a:rPr lang="en-US" sz="2800"/>
              <a:t>Brown &amp; Brown of PA  provides a variety of business advisory consulting services for its clients.  Brown &amp; Brown of PA does not, however, provide legal services and does not employ individuals licensed or competent to practice law in any jurisdiction.  Therefore, any services or information provided by Brown &amp; Brown of PA are not legal opinions or legal advice.  If legal advice, counsel, or representation is needed, the services of a competent legal professional should be sought.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Are You Prepared?</a:t>
            </a:r>
            <a:endParaRPr lang="en-US" sz="4800" dirty="0">
              <a:latin typeface="Arial" panose="020B0604020202020204" pitchFamily="34" charset="0"/>
              <a:cs typeface="Arial" panose="020B0604020202020204" pitchFamily="34" charset="0"/>
            </a:endParaRPr>
          </a:p>
        </p:txBody>
      </p:sp>
      <p:sp>
        <p:nvSpPr>
          <p:cNvPr id="17410" name="Content Placeholder 2"/>
          <p:cNvSpPr>
            <a:spLocks noGrp="1"/>
          </p:cNvSpPr>
          <p:nvPr>
            <p:ph idx="1"/>
          </p:nvPr>
        </p:nvSpPr>
        <p:spPr/>
        <p:txBody>
          <a:bodyPr/>
          <a:lstStyle/>
          <a:p>
            <a:r>
              <a:rPr lang="en-US" sz="3200" smtClean="0">
                <a:latin typeface="Arial" charset="0"/>
                <a:cs typeface="Arial" charset="0"/>
              </a:rPr>
              <a:t>Taxes</a:t>
            </a:r>
          </a:p>
          <a:p>
            <a:r>
              <a:rPr lang="en-US" sz="3200" smtClean="0">
                <a:latin typeface="Arial" charset="0"/>
                <a:cs typeface="Arial" charset="0"/>
              </a:rPr>
              <a:t>90-Day Waiting Periods </a:t>
            </a:r>
            <a:r>
              <a:rPr lang="en-US" sz="3200" smtClean="0">
                <a:solidFill>
                  <a:srgbClr val="FF0000"/>
                </a:solidFill>
                <a:latin typeface="Arial" charset="0"/>
                <a:cs typeface="Arial" charset="0"/>
              </a:rPr>
              <a:t>(2014)</a:t>
            </a:r>
          </a:p>
          <a:p>
            <a:r>
              <a:rPr lang="en-US" sz="3200" smtClean="0">
                <a:latin typeface="Arial" charset="0"/>
                <a:cs typeface="Arial" charset="0"/>
              </a:rPr>
              <a:t>Determining Group Size</a:t>
            </a:r>
          </a:p>
          <a:p>
            <a:r>
              <a:rPr lang="en-US" sz="3200" smtClean="0">
                <a:latin typeface="Arial" charset="0"/>
                <a:cs typeface="Arial" charset="0"/>
              </a:rPr>
              <a:t>Requirements by Group Size</a:t>
            </a:r>
          </a:p>
          <a:p>
            <a:r>
              <a:rPr lang="en-US" sz="3200" smtClean="0">
                <a:latin typeface="Arial" charset="0"/>
                <a:cs typeface="Arial" charset="0"/>
              </a:rPr>
              <a:t>Variable Hour Employees</a:t>
            </a:r>
          </a:p>
          <a:p>
            <a:r>
              <a:rPr lang="en-US" sz="3200" smtClean="0">
                <a:latin typeface="Arial" charset="0"/>
                <a:cs typeface="Arial" charset="0"/>
              </a:rPr>
              <a:t>Government Reporting Requirements</a:t>
            </a:r>
          </a:p>
        </p:txBody>
      </p:sp>
      <p:sp>
        <p:nvSpPr>
          <p:cNvPr id="17411"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903D3A2B-4322-4BF1-A625-149A22645BF1}"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Taxes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57188" y="1379538"/>
            <a:ext cx="10974387" cy="4652962"/>
          </a:xfrm>
        </p:spPr>
        <p:txBody>
          <a:bodyPr rtlCol="0">
            <a:normAutofit/>
          </a:bodyPr>
          <a:lstStyle/>
          <a:p>
            <a:pPr fontAlgn="auto">
              <a:spcAft>
                <a:spcPts val="0"/>
              </a:spcAft>
              <a:buFont typeface="Arial" pitchFamily="34" charset="0"/>
              <a:buChar char="•"/>
              <a:defRPr/>
            </a:pPr>
            <a:r>
              <a:rPr lang="en-US" sz="3400" dirty="0" smtClean="0">
                <a:latin typeface="Arial" panose="020B0604020202020204" pitchFamily="34" charset="0"/>
                <a:cs typeface="Arial" panose="020B0604020202020204" pitchFamily="34" charset="0"/>
              </a:rPr>
              <a:t>PCORI Tax</a:t>
            </a:r>
          </a:p>
          <a:p>
            <a:pPr marL="640080" lvl="1"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1</a:t>
            </a:r>
            <a:r>
              <a:rPr lang="en-US" sz="3200" baseline="30000" dirty="0" smtClean="0">
                <a:latin typeface="Arial" panose="020B0604020202020204" pitchFamily="34" charset="0"/>
                <a:cs typeface="Arial" panose="020B0604020202020204" pitchFamily="34" charset="0"/>
              </a:rPr>
              <a:t>st</a:t>
            </a:r>
            <a:r>
              <a:rPr lang="en-US" sz="3200" dirty="0" smtClean="0">
                <a:latin typeface="Arial" panose="020B0604020202020204" pitchFamily="34" charset="0"/>
                <a:cs typeface="Arial" panose="020B0604020202020204" pitchFamily="34" charset="0"/>
              </a:rPr>
              <a:t> year $1 per covered person, 2</a:t>
            </a:r>
            <a:r>
              <a:rPr lang="en-US" sz="3200" baseline="30000" dirty="0" smtClean="0">
                <a:latin typeface="Arial" panose="020B0604020202020204" pitchFamily="34" charset="0"/>
                <a:cs typeface="Arial" panose="020B0604020202020204" pitchFamily="34" charset="0"/>
              </a:rPr>
              <a:t>nd</a:t>
            </a:r>
            <a:r>
              <a:rPr lang="en-US" sz="3200" dirty="0" smtClean="0">
                <a:latin typeface="Arial" panose="020B0604020202020204" pitchFamily="34" charset="0"/>
                <a:cs typeface="Arial" panose="020B0604020202020204" pitchFamily="34" charset="0"/>
              </a:rPr>
              <a:t> year $2, 3</a:t>
            </a:r>
            <a:r>
              <a:rPr lang="en-US" sz="3200" baseline="30000" dirty="0" smtClean="0">
                <a:latin typeface="Arial" panose="020B0604020202020204" pitchFamily="34" charset="0"/>
                <a:cs typeface="Arial" panose="020B0604020202020204" pitchFamily="34" charset="0"/>
              </a:rPr>
              <a:t>rd</a:t>
            </a:r>
            <a:r>
              <a:rPr lang="en-US" sz="3200" dirty="0" smtClean="0">
                <a:latin typeface="Arial" panose="020B0604020202020204" pitchFamily="34" charset="0"/>
                <a:cs typeface="Arial" panose="020B0604020202020204" pitchFamily="34" charset="0"/>
              </a:rPr>
              <a:t> Year $2.08</a:t>
            </a:r>
          </a:p>
          <a:p>
            <a:pPr marL="640080" lvl="1"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Fully Insured, carrier submits tax</a:t>
            </a:r>
          </a:p>
          <a:p>
            <a:pPr marL="640080" lvl="1"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Self-insured &amp; HRA/MERP</a:t>
            </a:r>
            <a:r>
              <a:rPr lang="en-US" sz="3200" dirty="0" smtClean="0">
                <a:solidFill>
                  <a:srgbClr val="FF0000"/>
                </a:solidFill>
                <a:latin typeface="Arial" panose="020B0604020202020204" pitchFamily="34" charset="0"/>
                <a:cs typeface="Arial" panose="020B0604020202020204" pitchFamily="34" charset="0"/>
              </a:rPr>
              <a:t>*</a:t>
            </a:r>
            <a:r>
              <a:rPr lang="en-US" sz="3200" dirty="0" smtClean="0">
                <a:latin typeface="Arial" panose="020B0604020202020204" pitchFamily="34" charset="0"/>
                <a:cs typeface="Arial" panose="020B0604020202020204" pitchFamily="34" charset="0"/>
              </a:rPr>
              <a:t> use Form 720 </a:t>
            </a:r>
          </a:p>
          <a:p>
            <a:pPr marL="11430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p:txBody>
      </p:sp>
      <p:sp>
        <p:nvSpPr>
          <p:cNvPr id="18435"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79578981-1087-4E96-9514-86E473FA71BB}"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Taxes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57188" y="1379538"/>
            <a:ext cx="10974387" cy="4652962"/>
          </a:xfrm>
        </p:spPr>
        <p:txBody>
          <a:bodyPr rtlCol="0">
            <a:normAutofit lnSpcReduction="10000"/>
          </a:bodyPr>
          <a:lstStyle/>
          <a:p>
            <a:pPr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Transitional Reinsurance</a:t>
            </a:r>
          </a:p>
          <a:p>
            <a:pPr marL="640080" lvl="1" fontAlgn="auto">
              <a:spcAft>
                <a:spcPts val="0"/>
              </a:spcAft>
              <a:buFont typeface="Arial" pitchFamily="34" charset="0"/>
              <a:buChar char="•"/>
              <a:defRPr/>
            </a:pPr>
            <a:r>
              <a:rPr lang="en-US" sz="3000" dirty="0" smtClean="0">
                <a:latin typeface="Arial" panose="020B0604020202020204" pitchFamily="34" charset="0"/>
                <a:cs typeface="Arial" panose="020B0604020202020204" pitchFamily="34" charset="0"/>
              </a:rPr>
              <a:t>Fully insured plans, carrier will submit</a:t>
            </a:r>
          </a:p>
          <a:p>
            <a:pPr marL="640080" lvl="1"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2014 due in 2015 - $63 per person </a:t>
            </a:r>
            <a:r>
              <a:rPr lang="en-US" dirty="0" smtClean="0">
                <a:latin typeface="Arial" panose="020B0604020202020204" pitchFamily="34" charset="0"/>
                <a:cs typeface="Arial" panose="020B0604020202020204" pitchFamily="34" charset="0"/>
              </a:rPr>
              <a:t>(200 * 63 = $12,600)</a:t>
            </a:r>
          </a:p>
          <a:p>
            <a:pPr marL="640080" lvl="1"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Self-insured will submit in two installments</a:t>
            </a:r>
          </a:p>
          <a:p>
            <a:pPr marL="1005840" lvl="2" fontAlgn="auto">
              <a:spcAft>
                <a:spcPts val="0"/>
              </a:spcAft>
              <a:buClr>
                <a:schemeClr val="accent3"/>
              </a:buClr>
              <a:buFont typeface="Arial" pitchFamily="34" charset="0"/>
              <a:buChar char="•"/>
              <a:defRPr/>
            </a:pPr>
            <a:r>
              <a:rPr lang="en-US" sz="2400" dirty="0" smtClean="0">
                <a:latin typeface="Arial" panose="020B0604020202020204" pitchFamily="34" charset="0"/>
                <a:cs typeface="Arial" panose="020B0604020202020204" pitchFamily="34" charset="0"/>
              </a:rPr>
              <a:t>$52.50 due by mid January 2015</a:t>
            </a:r>
          </a:p>
          <a:p>
            <a:pPr marL="1005840" lvl="2" fontAlgn="auto">
              <a:spcAft>
                <a:spcPts val="0"/>
              </a:spcAft>
              <a:buClr>
                <a:schemeClr val="accent3"/>
              </a:buClr>
              <a:buFont typeface="Arial" pitchFamily="34" charset="0"/>
              <a:buChar char="•"/>
              <a:defRPr/>
            </a:pPr>
            <a:r>
              <a:rPr lang="en-US" sz="2400" dirty="0" smtClean="0">
                <a:latin typeface="Arial" panose="020B0604020202020204" pitchFamily="34" charset="0"/>
                <a:cs typeface="Arial" panose="020B0604020202020204" pitchFamily="34" charset="0"/>
              </a:rPr>
              <a:t>$10.50 due by 4</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quarter 2015 </a:t>
            </a:r>
          </a:p>
          <a:p>
            <a:pPr marL="640080" lvl="1"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Registration by November 15 pay.gov</a:t>
            </a:r>
          </a:p>
          <a:p>
            <a:pPr marL="640080" lvl="1"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First bill will arrive by December 15</a:t>
            </a:r>
          </a:p>
          <a:p>
            <a:pPr marL="640080" lvl="1"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Retain records for 10 years</a:t>
            </a:r>
          </a:p>
          <a:p>
            <a:pPr marL="640080" lvl="1" fontAlgn="auto">
              <a:spcAft>
                <a:spcPts val="0"/>
              </a:spcAft>
              <a:buFont typeface="Arial" pitchFamily="34" charset="0"/>
              <a:buChar char="•"/>
              <a:defRPr/>
            </a:pPr>
            <a:endParaRPr lang="en-US" sz="3200" dirty="0">
              <a:latin typeface="Arial" panose="020B0604020202020204" pitchFamily="34" charset="0"/>
              <a:cs typeface="Arial" panose="020B0604020202020204" pitchFamily="34" charset="0"/>
            </a:endParaRPr>
          </a:p>
        </p:txBody>
      </p:sp>
      <p:sp>
        <p:nvSpPr>
          <p:cNvPr id="19459"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974EF3F2-BA5C-4F3A-9AB7-B3927AD2C7F0}"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latin typeface="Arial" panose="020B0604020202020204" pitchFamily="34" charset="0"/>
                <a:cs typeface="Arial" panose="020B0604020202020204" pitchFamily="34" charset="0"/>
              </a:rPr>
              <a:t>Cadillac Tax</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0075" y="1304925"/>
            <a:ext cx="10160000" cy="4800600"/>
          </a:xfrm>
        </p:spPr>
        <p:txBody>
          <a:bodyPr rtlCol="0">
            <a:noAutofit/>
          </a:bodyPr>
          <a:lstStyle/>
          <a:p>
            <a:pPr indent="-342900" fontAlgn="auto">
              <a:lnSpc>
                <a:spcPct val="150000"/>
              </a:lnSpc>
              <a:spcBef>
                <a:spcPts val="0"/>
              </a:spcBef>
              <a:spcAft>
                <a:spcPts val="0"/>
              </a:spcAft>
              <a:buFont typeface="Arial" pitchFamily="34" charset="0"/>
              <a:buChar char="•"/>
              <a:defRPr/>
            </a:pPr>
            <a:r>
              <a:rPr lang="en-US" sz="2000" dirty="0" smtClean="0">
                <a:latin typeface="Arial" panose="020B0604020202020204" pitchFamily="34" charset="0"/>
                <a:ea typeface="Calibri"/>
                <a:cs typeface="Arial" panose="020B0604020202020204" pitchFamily="34" charset="0"/>
              </a:rPr>
              <a:t>Effective 2018</a:t>
            </a:r>
          </a:p>
          <a:p>
            <a:pPr marL="0" indent="0" fontAlgn="auto">
              <a:spcBef>
                <a:spcPts val="0"/>
              </a:spcBef>
              <a:spcAft>
                <a:spcPts val="0"/>
              </a:spcAft>
              <a:buFont typeface="Arial" pitchFamily="34" charset="0"/>
              <a:buNone/>
              <a:defRPr/>
            </a:pPr>
            <a:endParaRPr lang="en-US" sz="2000" dirty="0" smtClean="0">
              <a:latin typeface="Arial" panose="020B0604020202020204" pitchFamily="34" charset="0"/>
              <a:ea typeface="Calibri"/>
              <a:cs typeface="Arial" panose="020B0604020202020204" pitchFamily="34" charset="0"/>
            </a:endParaRPr>
          </a:p>
          <a:p>
            <a:pPr indent="-342900" fontAlgn="auto">
              <a:spcBef>
                <a:spcPts val="0"/>
              </a:spcBef>
              <a:spcAft>
                <a:spcPts val="0"/>
              </a:spcAft>
              <a:buFont typeface="Arial" pitchFamily="34" charset="0"/>
              <a:buChar char="•"/>
              <a:defRPr/>
            </a:pPr>
            <a:r>
              <a:rPr lang="en-US" sz="2000" dirty="0" smtClean="0">
                <a:latin typeface="Arial" panose="020B0604020202020204" pitchFamily="34" charset="0"/>
                <a:ea typeface="Calibri"/>
                <a:cs typeface="Arial" panose="020B0604020202020204" pitchFamily="34" charset="0"/>
              </a:rPr>
              <a:t>A </a:t>
            </a:r>
            <a:r>
              <a:rPr lang="en-US" sz="2000" dirty="0">
                <a:latin typeface="Arial" panose="020B0604020202020204" pitchFamily="34" charset="0"/>
                <a:ea typeface="Calibri"/>
                <a:cs typeface="Arial" panose="020B0604020202020204" pitchFamily="34" charset="0"/>
              </a:rPr>
              <a:t>40% excise tax on the value of health insurance exceeding $10,200 (single) and $27,500 (family) </a:t>
            </a:r>
            <a:r>
              <a:rPr lang="en-US" sz="2000" dirty="0" smtClean="0">
                <a:latin typeface="Arial" panose="020B0604020202020204" pitchFamily="34" charset="0"/>
                <a:ea typeface="Calibri"/>
                <a:cs typeface="Arial" panose="020B0604020202020204" pitchFamily="34" charset="0"/>
              </a:rPr>
              <a:t>– (may be adjusted)</a:t>
            </a:r>
          </a:p>
          <a:p>
            <a:pPr marL="0" indent="0" fontAlgn="auto">
              <a:spcBef>
                <a:spcPts val="0"/>
              </a:spcBef>
              <a:spcAft>
                <a:spcPts val="0"/>
              </a:spcAft>
              <a:buFont typeface="Arial" pitchFamily="34" charset="0"/>
              <a:buNone/>
              <a:defRPr/>
            </a:pPr>
            <a:endParaRPr lang="en-US" sz="2000" dirty="0" smtClean="0">
              <a:latin typeface="Arial" panose="020B0604020202020204" pitchFamily="34" charset="0"/>
              <a:ea typeface="Calibri"/>
              <a:cs typeface="Arial" panose="020B0604020202020204" pitchFamily="34" charset="0"/>
            </a:endParaRPr>
          </a:p>
          <a:p>
            <a:pPr indent="-342900" fontAlgn="auto">
              <a:spcBef>
                <a:spcPts val="0"/>
              </a:spcBef>
              <a:spcAft>
                <a:spcPts val="0"/>
              </a:spcAft>
              <a:buFont typeface="Arial" pitchFamily="34" charset="0"/>
              <a:buChar char="•"/>
              <a:defRPr/>
            </a:pPr>
            <a:r>
              <a:rPr lang="en-US" sz="2000" dirty="0" smtClean="0">
                <a:latin typeface="Arial" panose="020B0604020202020204" pitchFamily="34" charset="0"/>
                <a:ea typeface="Calibri"/>
                <a:cs typeface="Arial" panose="020B0604020202020204" pitchFamily="34" charset="0"/>
              </a:rPr>
              <a:t>If </a:t>
            </a:r>
            <a:r>
              <a:rPr lang="en-US" sz="2000" dirty="0">
                <a:latin typeface="Arial" panose="020B0604020202020204" pitchFamily="34" charset="0"/>
                <a:ea typeface="Calibri"/>
                <a:cs typeface="Arial" panose="020B0604020202020204" pitchFamily="34" charset="0"/>
              </a:rPr>
              <a:t>the plan is self-insured, we expect that the COBRA rate will be </a:t>
            </a:r>
            <a:r>
              <a:rPr lang="en-US" sz="2000" dirty="0" smtClean="0">
                <a:latin typeface="Arial" panose="020B0604020202020204" pitchFamily="34" charset="0"/>
                <a:ea typeface="Calibri"/>
                <a:cs typeface="Arial" panose="020B0604020202020204" pitchFamily="34" charset="0"/>
              </a:rPr>
              <a:t>used</a:t>
            </a:r>
          </a:p>
          <a:p>
            <a:pPr marL="0" indent="0" fontAlgn="auto">
              <a:spcBef>
                <a:spcPts val="0"/>
              </a:spcBef>
              <a:spcAft>
                <a:spcPts val="0"/>
              </a:spcAft>
              <a:buFont typeface="Arial" pitchFamily="34" charset="0"/>
              <a:buNone/>
              <a:defRPr/>
            </a:pPr>
            <a:r>
              <a:rPr lang="en-US" sz="2000" dirty="0" smtClean="0">
                <a:latin typeface="Arial" panose="020B0604020202020204" pitchFamily="34" charset="0"/>
                <a:ea typeface="Calibri"/>
                <a:cs typeface="Arial" panose="020B0604020202020204" pitchFamily="34" charset="0"/>
              </a:rPr>
              <a:t> </a:t>
            </a:r>
          </a:p>
          <a:p>
            <a:pPr indent="-342900" fontAlgn="auto">
              <a:spcBef>
                <a:spcPts val="0"/>
              </a:spcBef>
              <a:spcAft>
                <a:spcPts val="0"/>
              </a:spcAft>
              <a:buFont typeface="Arial" pitchFamily="34" charset="0"/>
              <a:buChar char="•"/>
              <a:defRPr/>
            </a:pPr>
            <a:r>
              <a:rPr lang="en-US" sz="2000" dirty="0" smtClean="0">
                <a:latin typeface="Arial" panose="020B0604020202020204" pitchFamily="34" charset="0"/>
                <a:ea typeface="Calibri"/>
                <a:cs typeface="Arial" panose="020B0604020202020204" pitchFamily="34" charset="0"/>
              </a:rPr>
              <a:t>If </a:t>
            </a:r>
            <a:r>
              <a:rPr lang="en-US" sz="2000" dirty="0">
                <a:latin typeface="Arial" panose="020B0604020202020204" pitchFamily="34" charset="0"/>
                <a:ea typeface="Calibri"/>
                <a:cs typeface="Arial" panose="020B0604020202020204" pitchFamily="34" charset="0"/>
              </a:rPr>
              <a:t>the plan is fully insured with an HRA</a:t>
            </a:r>
            <a:r>
              <a:rPr lang="en-US" sz="2000" dirty="0" smtClean="0">
                <a:latin typeface="Arial" panose="020B0604020202020204" pitchFamily="34" charset="0"/>
                <a:ea typeface="Calibri"/>
                <a:cs typeface="Arial" panose="020B0604020202020204" pitchFamily="34" charset="0"/>
              </a:rPr>
              <a:t>, </a:t>
            </a:r>
            <a:r>
              <a:rPr lang="en-US" sz="2000" dirty="0">
                <a:latin typeface="Arial" panose="020B0604020202020204" pitchFamily="34" charset="0"/>
                <a:ea typeface="Calibri"/>
                <a:cs typeface="Arial" panose="020B0604020202020204" pitchFamily="34" charset="0"/>
              </a:rPr>
              <a:t>we expect that the COBRA rate will be </a:t>
            </a:r>
            <a:r>
              <a:rPr lang="en-US" sz="2000" dirty="0" smtClean="0">
                <a:latin typeface="Arial" panose="020B0604020202020204" pitchFamily="34" charset="0"/>
                <a:ea typeface="Calibri"/>
                <a:cs typeface="Arial" panose="020B0604020202020204" pitchFamily="34" charset="0"/>
              </a:rPr>
              <a:t>used</a:t>
            </a:r>
          </a:p>
          <a:p>
            <a:pPr marL="0" indent="0" fontAlgn="auto">
              <a:spcBef>
                <a:spcPts val="0"/>
              </a:spcBef>
              <a:spcAft>
                <a:spcPts val="0"/>
              </a:spcAft>
              <a:buFont typeface="Arial" pitchFamily="34" charset="0"/>
              <a:buNone/>
              <a:defRPr/>
            </a:pPr>
            <a:endParaRPr lang="en-US" sz="2000" dirty="0" smtClean="0">
              <a:latin typeface="Arial" panose="020B0604020202020204" pitchFamily="34" charset="0"/>
              <a:ea typeface="Calibri"/>
              <a:cs typeface="Arial" panose="020B0604020202020204" pitchFamily="34" charset="0"/>
            </a:endParaRPr>
          </a:p>
          <a:p>
            <a:pPr indent="-342900" fontAlgn="auto">
              <a:spcBef>
                <a:spcPts val="0"/>
              </a:spcBef>
              <a:spcAft>
                <a:spcPts val="0"/>
              </a:spcAft>
              <a:buFont typeface="Arial" pitchFamily="34" charset="0"/>
              <a:buChar char="•"/>
              <a:defRPr/>
            </a:pPr>
            <a:r>
              <a:rPr lang="en-US" sz="2000" dirty="0" smtClean="0">
                <a:latin typeface="Arial" panose="020B0604020202020204" pitchFamily="34" charset="0"/>
                <a:ea typeface="Calibri"/>
                <a:cs typeface="Arial" panose="020B0604020202020204" pitchFamily="34" charset="0"/>
              </a:rPr>
              <a:t>If </a:t>
            </a:r>
            <a:r>
              <a:rPr lang="en-US" sz="2000" dirty="0">
                <a:latin typeface="Arial" panose="020B0604020202020204" pitchFamily="34" charset="0"/>
                <a:ea typeface="Calibri"/>
                <a:cs typeface="Arial" panose="020B0604020202020204" pitchFamily="34" charset="0"/>
              </a:rPr>
              <a:t>the employer has an HSA, the employer contribution </a:t>
            </a:r>
            <a:r>
              <a:rPr lang="en-US" sz="2000" b="1" dirty="0">
                <a:latin typeface="Arial" panose="020B0604020202020204" pitchFamily="34" charset="0"/>
                <a:ea typeface="Calibri"/>
                <a:cs typeface="Arial" panose="020B0604020202020204" pitchFamily="34" charset="0"/>
              </a:rPr>
              <a:t>is</a:t>
            </a:r>
            <a:r>
              <a:rPr lang="en-US" sz="2000" dirty="0">
                <a:latin typeface="Arial" panose="020B0604020202020204" pitchFamily="34" charset="0"/>
                <a:ea typeface="Calibri"/>
                <a:cs typeface="Arial" panose="020B0604020202020204" pitchFamily="34" charset="0"/>
              </a:rPr>
              <a:t> included, </a:t>
            </a:r>
            <a:r>
              <a:rPr lang="en-US" sz="2000" b="1" dirty="0">
                <a:latin typeface="Arial" panose="020B0604020202020204" pitchFamily="34" charset="0"/>
                <a:ea typeface="Calibri"/>
                <a:cs typeface="Arial" panose="020B0604020202020204" pitchFamily="34" charset="0"/>
              </a:rPr>
              <a:t>but</a:t>
            </a:r>
            <a:r>
              <a:rPr lang="en-US" sz="2000" dirty="0">
                <a:latin typeface="Arial" panose="020B0604020202020204" pitchFamily="34" charset="0"/>
                <a:ea typeface="Calibri"/>
                <a:cs typeface="Arial" panose="020B0604020202020204" pitchFamily="34" charset="0"/>
              </a:rPr>
              <a:t> if the employer makes an </a:t>
            </a:r>
            <a:r>
              <a:rPr lang="en-US" sz="2000" b="1" dirty="0">
                <a:latin typeface="Arial" panose="020B0604020202020204" pitchFamily="34" charset="0"/>
                <a:ea typeface="Calibri"/>
                <a:cs typeface="Arial" panose="020B0604020202020204" pitchFamily="34" charset="0"/>
              </a:rPr>
              <a:t>after tax</a:t>
            </a:r>
            <a:r>
              <a:rPr lang="en-US" sz="2000" dirty="0">
                <a:latin typeface="Arial" panose="020B0604020202020204" pitchFamily="34" charset="0"/>
                <a:ea typeface="Calibri"/>
                <a:cs typeface="Arial" panose="020B0604020202020204" pitchFamily="34" charset="0"/>
              </a:rPr>
              <a:t> contribution to the HSA, it would </a:t>
            </a:r>
            <a:r>
              <a:rPr lang="en-US" sz="2000" b="1" dirty="0">
                <a:latin typeface="Arial" panose="020B0604020202020204" pitchFamily="34" charset="0"/>
                <a:ea typeface="Calibri"/>
                <a:cs typeface="Arial" panose="020B0604020202020204" pitchFamily="34" charset="0"/>
              </a:rPr>
              <a:t>not </a:t>
            </a:r>
            <a:r>
              <a:rPr lang="en-US" sz="2000" dirty="0">
                <a:latin typeface="Arial" panose="020B0604020202020204" pitchFamily="34" charset="0"/>
                <a:ea typeface="Calibri"/>
                <a:cs typeface="Arial" panose="020B0604020202020204" pitchFamily="34" charset="0"/>
              </a:rPr>
              <a:t>be included (most plans are not currently set up this way</a:t>
            </a:r>
            <a:r>
              <a:rPr lang="en-US" sz="2000" dirty="0" smtClean="0">
                <a:latin typeface="Arial" panose="020B0604020202020204" pitchFamily="34" charset="0"/>
                <a:ea typeface="Calibri"/>
                <a:cs typeface="Arial" panose="020B0604020202020204" pitchFamily="34" charset="0"/>
              </a:rPr>
              <a:t>)</a:t>
            </a:r>
          </a:p>
          <a:p>
            <a:pPr marL="0" indent="0" fontAlgn="auto">
              <a:spcBef>
                <a:spcPts val="0"/>
              </a:spcBef>
              <a:spcAft>
                <a:spcPts val="0"/>
              </a:spcAft>
              <a:buFont typeface="Arial" pitchFamily="34" charset="0"/>
              <a:buNone/>
              <a:defRPr/>
            </a:pPr>
            <a:endParaRPr lang="en-US" sz="2000" dirty="0">
              <a:latin typeface="Arial" panose="020B0604020202020204" pitchFamily="34" charset="0"/>
              <a:ea typeface="Calibri"/>
              <a:cs typeface="Arial" panose="020B0604020202020204" pitchFamily="34" charset="0"/>
            </a:endParaRPr>
          </a:p>
          <a:p>
            <a:pPr indent="-342900" fontAlgn="auto">
              <a:spcBef>
                <a:spcPts val="0"/>
              </a:spcBef>
              <a:spcAft>
                <a:spcPts val="0"/>
              </a:spcAft>
              <a:buFont typeface="Arial" pitchFamily="34" charset="0"/>
              <a:buChar char="•"/>
              <a:defRPr/>
            </a:pPr>
            <a:r>
              <a:rPr lang="en-US" sz="2000" dirty="0">
                <a:latin typeface="Arial" panose="020B0604020202020204" pitchFamily="34" charset="0"/>
                <a:ea typeface="Calibri"/>
                <a:cs typeface="Arial" panose="020B0604020202020204" pitchFamily="34" charset="0"/>
              </a:rPr>
              <a:t>If the employee contributes pre-tax to his/her HSA, it is uncertain at this time but it is believed that the IRS is leaning towards it be counted toward the </a:t>
            </a:r>
            <a:r>
              <a:rPr lang="en-US" sz="2000" dirty="0" smtClean="0">
                <a:latin typeface="Arial" panose="020B0604020202020204" pitchFamily="34" charset="0"/>
                <a:ea typeface="Calibri"/>
                <a:cs typeface="Arial" panose="020B0604020202020204" pitchFamily="34" charset="0"/>
              </a:rPr>
              <a:t>value</a:t>
            </a:r>
            <a:endParaRPr lang="en-US" sz="2000" dirty="0">
              <a:latin typeface="Arial" panose="020B0604020202020204" pitchFamily="34" charset="0"/>
              <a:ea typeface="Calibri"/>
              <a:cs typeface="Arial" panose="020B0604020202020204" pitchFamily="34" charset="0"/>
            </a:endParaRPr>
          </a:p>
          <a:p>
            <a:pPr fontAlgn="auto">
              <a:spcBef>
                <a:spcPts val="0"/>
              </a:spcBef>
              <a:spcAft>
                <a:spcPts val="0"/>
              </a:spcAft>
              <a:buFont typeface="Arial" pitchFamily="34" charset="0"/>
              <a:buChar char="•"/>
              <a:defRPr/>
            </a:pPr>
            <a:endParaRPr lang="en-US" sz="2000" dirty="0">
              <a:latin typeface="Arial" panose="020B0604020202020204" pitchFamily="34" charset="0"/>
              <a:cs typeface="Arial" panose="020B0604020202020204" pitchFamily="34" charset="0"/>
            </a:endParaRPr>
          </a:p>
        </p:txBody>
      </p:sp>
      <p:sp>
        <p:nvSpPr>
          <p:cNvPr id="20483"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1503D2F6-CE58-4154-AA2A-CC68CAFA7D83}"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90-Day Waiting Periods</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sz="3200" b="1" dirty="0" smtClean="0">
                <a:solidFill>
                  <a:srgbClr val="FF0000"/>
                </a:solidFill>
                <a:latin typeface="Arial" panose="020B0604020202020204" pitchFamily="34" charset="0"/>
                <a:cs typeface="Arial" panose="020B0604020202020204" pitchFamily="34" charset="0"/>
              </a:rPr>
              <a:t>All</a:t>
            </a:r>
            <a:r>
              <a:rPr lang="en-US" sz="3200" dirty="0" smtClean="0">
                <a:latin typeface="Arial" panose="020B0604020202020204" pitchFamily="34" charset="0"/>
                <a:cs typeface="Arial" panose="020B0604020202020204" pitchFamily="34" charset="0"/>
              </a:rPr>
              <a:t> group health plans no longer than 90 days </a:t>
            </a:r>
            <a:r>
              <a:rPr lang="en-US" sz="3200" dirty="0" smtClean="0">
                <a:solidFill>
                  <a:srgbClr val="FF0000"/>
                </a:solidFill>
                <a:latin typeface="Arial" panose="020B0604020202020204" pitchFamily="34" charset="0"/>
                <a:cs typeface="Arial" panose="020B0604020202020204" pitchFamily="34" charset="0"/>
              </a:rPr>
              <a:t>(2014)</a:t>
            </a:r>
          </a:p>
          <a:p>
            <a:pPr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All calendar days must be counted</a:t>
            </a:r>
          </a:p>
          <a:p>
            <a:pPr fontAlgn="auto">
              <a:spcAft>
                <a:spcPts val="0"/>
              </a:spcAft>
              <a:buFont typeface="Arial" pitchFamily="34" charset="0"/>
              <a:buChar char="•"/>
              <a:defRPr/>
            </a:pPr>
            <a:r>
              <a:rPr lang="en-US" sz="3200" dirty="0" smtClean="0">
                <a:latin typeface="Arial" panose="020B0604020202020204" pitchFamily="34" charset="0"/>
                <a:cs typeface="Arial" panose="020B0604020202020204" pitchFamily="34" charset="0"/>
              </a:rPr>
              <a:t>Variable Hour Employee Measurement Period</a:t>
            </a:r>
          </a:p>
          <a:p>
            <a:pPr fontAlgn="auto">
              <a:spcAft>
                <a:spcPts val="0"/>
              </a:spcAft>
              <a:buFont typeface="Arial" pitchFamily="34" charset="0"/>
              <a:buChar char="•"/>
              <a:defRPr/>
            </a:pPr>
            <a:r>
              <a:rPr lang="en-US" sz="3200" i="1" dirty="0" smtClean="0">
                <a:latin typeface="Arial" panose="020B0604020202020204" pitchFamily="34" charset="0"/>
                <a:cs typeface="Arial" panose="020B0604020202020204" pitchFamily="34" charset="0"/>
              </a:rPr>
              <a:t>One-time Cumulative Service requirement </a:t>
            </a:r>
            <a:r>
              <a:rPr lang="en-US" sz="1800" i="1" dirty="0" smtClean="0">
                <a:latin typeface="Arial" panose="020B0604020202020204" pitchFamily="34" charset="0"/>
                <a:cs typeface="Arial" panose="020B0604020202020204" pitchFamily="34" charset="0"/>
              </a:rPr>
              <a:t>(1200 hours) </a:t>
            </a:r>
          </a:p>
          <a:p>
            <a:pPr fontAlgn="auto">
              <a:spcAft>
                <a:spcPts val="0"/>
              </a:spcAft>
              <a:buFont typeface="Arial" pitchFamily="34" charset="0"/>
              <a:buChar char="•"/>
              <a:defRPr/>
            </a:pPr>
            <a:r>
              <a:rPr lang="en-US" sz="3200" i="1" dirty="0" smtClean="0">
                <a:latin typeface="Arial" panose="020B0604020202020204" pitchFamily="34" charset="0"/>
                <a:cs typeface="Arial" panose="020B0604020202020204" pitchFamily="34" charset="0"/>
              </a:rPr>
              <a:t>Orientation Period prior to 90-day period</a:t>
            </a:r>
          </a:p>
          <a:p>
            <a:pPr marL="640080" lvl="1" fontAlgn="auto">
              <a:spcAft>
                <a:spcPts val="0"/>
              </a:spcAft>
              <a:buFont typeface="Arial" pitchFamily="34" charset="0"/>
              <a:buChar char="•"/>
              <a:defRPr/>
            </a:pPr>
            <a:r>
              <a:rPr lang="en-US" sz="2800" i="1" dirty="0" smtClean="0">
                <a:latin typeface="Arial" panose="020B0604020202020204" pitchFamily="34" charset="0"/>
                <a:cs typeface="Arial" panose="020B0604020202020204" pitchFamily="34" charset="0"/>
              </a:rPr>
              <a:t>Cannot be used to avoid the 90-period</a:t>
            </a:r>
          </a:p>
          <a:p>
            <a:pPr marL="640080" lvl="1" fontAlgn="auto">
              <a:spcAft>
                <a:spcPts val="0"/>
              </a:spcAft>
              <a:buFont typeface="Arial" pitchFamily="34" charset="0"/>
              <a:buChar char="•"/>
              <a:defRPr/>
            </a:pPr>
            <a:r>
              <a:rPr lang="en-US" sz="2800" i="1" dirty="0" smtClean="0">
                <a:latin typeface="Arial" panose="020B0604020202020204" pitchFamily="34" charset="0"/>
                <a:cs typeface="Arial" panose="020B0604020202020204" pitchFamily="34" charset="0"/>
              </a:rPr>
              <a:t>Seek legal counsel to use cumulative or orientation period</a:t>
            </a:r>
          </a:p>
          <a:p>
            <a:pPr marL="411480" lvl="1" indent="0" algn="ctr" fontAlgn="auto">
              <a:spcAft>
                <a:spcPts val="0"/>
              </a:spcAft>
              <a:buFont typeface="Arial" pitchFamily="34" charset="0"/>
              <a:buNone/>
              <a:defRPr/>
            </a:pPr>
            <a:r>
              <a:rPr lang="en-US" sz="2800" b="1" i="1" dirty="0" smtClean="0">
                <a:latin typeface="Arial" panose="020B0604020202020204" pitchFamily="34" charset="0"/>
                <a:cs typeface="Arial" panose="020B0604020202020204" pitchFamily="34" charset="0"/>
              </a:rPr>
              <a:t>Fine is $100 per day per individual!</a:t>
            </a:r>
            <a:endParaRPr lang="en-US" sz="2800" b="1" i="1" dirty="0">
              <a:latin typeface="Arial" panose="020B0604020202020204" pitchFamily="34" charset="0"/>
              <a:cs typeface="Arial" panose="020B0604020202020204" pitchFamily="34" charset="0"/>
            </a:endParaRPr>
          </a:p>
          <a:p>
            <a:pPr marL="411480" lvl="1" indent="0" fontAlgn="auto">
              <a:spcAft>
                <a:spcPts val="0"/>
              </a:spcAft>
              <a:buFont typeface="Arial" pitchFamily="34" charset="0"/>
              <a:buNone/>
              <a:defRPr/>
            </a:pPr>
            <a:endParaRPr lang="en-US" sz="2800" i="1" dirty="0" smtClean="0">
              <a:latin typeface="Arial" panose="020B0604020202020204" pitchFamily="34" charset="0"/>
              <a:cs typeface="Arial" panose="020B0604020202020204" pitchFamily="34" charset="0"/>
            </a:endParaRPr>
          </a:p>
        </p:txBody>
      </p:sp>
      <p:sp>
        <p:nvSpPr>
          <p:cNvPr id="21507"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B1D8A1DD-659F-4480-8084-FC3C7B690C81}"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sz="4800" dirty="0" smtClean="0">
                <a:latin typeface="Arial" panose="020B0604020202020204" pitchFamily="34" charset="0"/>
                <a:cs typeface="Arial" panose="020B0604020202020204" pitchFamily="34" charset="0"/>
              </a:rPr>
              <a:t>Determining Group Size</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1475" y="1246188"/>
            <a:ext cx="11029950" cy="6691312"/>
          </a:xfrm>
        </p:spPr>
        <p:txBody>
          <a:bodyPr rtlCol="0">
            <a:normAutofit/>
          </a:bodyPr>
          <a:lstStyle/>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Based on calendar year, can use a consecutive 6 month period in 2014</a:t>
            </a:r>
            <a:endParaRPr lang="en-US" sz="24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2400" b="1" dirty="0" smtClean="0">
                <a:solidFill>
                  <a:srgbClr val="00B050"/>
                </a:solidFill>
                <a:latin typeface="Arial" panose="020B0604020202020204" pitchFamily="34" charset="0"/>
                <a:cs typeface="Arial" panose="020B0604020202020204" pitchFamily="34" charset="0"/>
              </a:rPr>
              <a:t>Less than 50 full-time employees including full-time equivalents.</a:t>
            </a:r>
          </a:p>
          <a:p>
            <a:pPr fontAlgn="auto">
              <a:spcAft>
                <a:spcPts val="0"/>
              </a:spcAft>
              <a:buFont typeface="Arial" pitchFamily="34" charset="0"/>
              <a:buChar char="•"/>
              <a:defRPr/>
            </a:pPr>
            <a:r>
              <a:rPr lang="en-US" sz="2400" b="1" dirty="0" smtClean="0">
                <a:solidFill>
                  <a:srgbClr val="00B0F0"/>
                </a:solidFill>
                <a:latin typeface="Arial" panose="020B0604020202020204" pitchFamily="34" charset="0"/>
                <a:cs typeface="Arial" panose="020B0604020202020204" pitchFamily="34" charset="0"/>
              </a:rPr>
              <a:t>At least 50 full-time employees but less than 100 full-time employees including full-time equivalents.</a:t>
            </a:r>
          </a:p>
          <a:p>
            <a:pPr fontAlgn="auto">
              <a:spcAft>
                <a:spcPts val="0"/>
              </a:spcAft>
              <a:buFont typeface="Arial" pitchFamily="34" charset="0"/>
              <a:buChar char="•"/>
              <a:defRPr/>
            </a:pPr>
            <a:r>
              <a:rPr lang="en-US" sz="2400" b="1" dirty="0" smtClean="0">
                <a:solidFill>
                  <a:srgbClr val="7030A0"/>
                </a:solidFill>
                <a:latin typeface="Arial" panose="020B0604020202020204" pitchFamily="34" charset="0"/>
                <a:cs typeface="Arial" panose="020B0604020202020204" pitchFamily="34" charset="0"/>
              </a:rPr>
              <a:t>At least 100 full-time employees including full-time equivalents.</a:t>
            </a: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Full-time is defined as </a:t>
            </a:r>
            <a:r>
              <a:rPr lang="en-US" sz="2400" b="1" u="sng" dirty="0" smtClean="0">
                <a:latin typeface="Arial" panose="020B0604020202020204" pitchFamily="34" charset="0"/>
                <a:cs typeface="Arial" panose="020B0604020202020204" pitchFamily="34" charset="0"/>
              </a:rPr>
              <a:t>paid</a:t>
            </a:r>
            <a:r>
              <a:rPr lang="en-US" sz="2400" dirty="0" smtClean="0">
                <a:latin typeface="Arial" panose="020B0604020202020204" pitchFamily="34" charset="0"/>
                <a:cs typeface="Arial" panose="020B0604020202020204" pitchFamily="34" charset="0"/>
              </a:rPr>
              <a:t> for 30 hours per week. (Includes PTO)</a:t>
            </a:r>
          </a:p>
          <a:p>
            <a:pPr fontAlgn="auto">
              <a:spcAft>
                <a:spcPts val="0"/>
              </a:spcAft>
              <a:buFont typeface="Arial" pitchFamily="34" charset="0"/>
              <a:buChar char="•"/>
              <a:defRPr/>
            </a:pPr>
            <a:r>
              <a:rPr lang="en-US" sz="2400" dirty="0" smtClean="0">
                <a:latin typeface="Arial" panose="020B0604020202020204" pitchFamily="34" charset="0"/>
                <a:cs typeface="Arial" panose="020B0604020202020204" pitchFamily="34" charset="0"/>
              </a:rPr>
              <a:t>Aggregate hours of part-time employees for 1 month/120 hours + full-time employees </a:t>
            </a:r>
            <a:r>
              <a:rPr lang="en-US" dirty="0" smtClean="0">
                <a:latin typeface="Arial" panose="020B0604020202020204" pitchFamily="34" charset="0"/>
                <a:cs typeface="Arial" panose="020B0604020202020204" pitchFamily="34" charset="0"/>
              </a:rPr>
              <a:t>(Employer with a workforce of 50 or more full-time employees for 120 days or fewer as a result of seasonal workers are not an applicable large employer)</a:t>
            </a: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marL="11430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n-US" sz="2400" dirty="0">
              <a:latin typeface="Arial" panose="020B0604020202020204" pitchFamily="34" charset="0"/>
              <a:cs typeface="Arial" panose="020B0604020202020204" pitchFamily="34" charset="0"/>
            </a:endParaRPr>
          </a:p>
        </p:txBody>
      </p:sp>
      <p:sp>
        <p:nvSpPr>
          <p:cNvPr id="22531"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8C332BA1-C9BD-43C5-B716-6C53632B2887}"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654deaf19b5c165158e351ef13e1bb4ee699a2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Brown &amp; Brown">
      <a:dk1>
        <a:sysClr val="windowText" lastClr="000000"/>
      </a:dk1>
      <a:lt1>
        <a:srgbClr val="FFFFFF"/>
      </a:lt1>
      <a:dk2>
        <a:srgbClr val="00538D"/>
      </a:dk2>
      <a:lt2>
        <a:srgbClr val="FFFFFF"/>
      </a:lt2>
      <a:accent1>
        <a:srgbClr val="00538D"/>
      </a:accent1>
      <a:accent2>
        <a:srgbClr val="C00000"/>
      </a:accent2>
      <a:accent3>
        <a:srgbClr val="C00000"/>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Health Care Reform PPT</Template>
  <TotalTime>1113</TotalTime>
  <Words>1480</Words>
  <Application>Microsoft Office PowerPoint</Application>
  <PresentationFormat>Custom</PresentationFormat>
  <Paragraphs>250</Paragraphs>
  <Slides>27</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27</vt:i4>
      </vt:variant>
    </vt:vector>
  </HeadingPairs>
  <TitlesOfParts>
    <vt:vector size="31" baseType="lpstr">
      <vt:lpstr>Calibri</vt:lpstr>
      <vt:lpstr>Arial</vt:lpstr>
      <vt:lpstr>Cambria</vt:lpstr>
      <vt:lpstr>Adjacency</vt:lpstr>
      <vt:lpstr>   Preparing Employers for the Affordable Care Act</vt:lpstr>
      <vt:lpstr>Slide 2</vt:lpstr>
      <vt:lpstr>Disclaimer</vt:lpstr>
      <vt:lpstr>Are You Prepared?</vt:lpstr>
      <vt:lpstr>Taxes</vt:lpstr>
      <vt:lpstr>Taxes</vt:lpstr>
      <vt:lpstr>Cadillac Tax</vt:lpstr>
      <vt:lpstr>90-Day Waiting Periods</vt:lpstr>
      <vt:lpstr>Determining Group Size</vt:lpstr>
      <vt:lpstr>Requirements by Group Size</vt:lpstr>
      <vt:lpstr>Requirements by Group Size</vt:lpstr>
      <vt:lpstr>Requirements by Group Size</vt:lpstr>
      <vt:lpstr>Transition relief</vt:lpstr>
      <vt:lpstr>Affordable coverage</vt:lpstr>
      <vt:lpstr>Minimum Value coverage</vt:lpstr>
      <vt:lpstr>Penalties</vt:lpstr>
      <vt:lpstr>Penalties</vt:lpstr>
      <vt:lpstr>Variable Hour Employees</vt:lpstr>
      <vt:lpstr>Variable Hour Employees</vt:lpstr>
      <vt:lpstr>Variable Hour Employees</vt:lpstr>
      <vt:lpstr>Variable Hour Employees</vt:lpstr>
      <vt:lpstr>Variable Hour Employees</vt:lpstr>
      <vt:lpstr>Variable Hour Employees</vt:lpstr>
      <vt:lpstr>Variable Hour Employee</vt:lpstr>
      <vt:lpstr>Government Reporting</vt:lpstr>
      <vt:lpstr>Government Reporting</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Mahabir</dc:creator>
  <cp:lastModifiedBy>Kevin</cp:lastModifiedBy>
  <cp:revision>68</cp:revision>
  <cp:lastPrinted>2014-05-08T20:25:39Z</cp:lastPrinted>
  <dcterms:created xsi:type="dcterms:W3CDTF">2014-02-06T19:35:29Z</dcterms:created>
  <dcterms:modified xsi:type="dcterms:W3CDTF">2014-11-12T13:26:43Z</dcterms:modified>
</cp:coreProperties>
</file>