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7"/>
  </p:notesMasterIdLst>
  <p:sldIdLst>
    <p:sldId id="256" r:id="rId7"/>
    <p:sldId id="257" r:id="rId8"/>
    <p:sldId id="258" r:id="rId9"/>
    <p:sldId id="274" r:id="rId10"/>
    <p:sldId id="275" r:id="rId11"/>
    <p:sldId id="276" r:id="rId12"/>
    <p:sldId id="259" r:id="rId13"/>
    <p:sldId id="277"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81" r:id="rId29"/>
    <p:sldId id="282" r:id="rId30"/>
    <p:sldId id="283" r:id="rId31"/>
    <p:sldId id="284" r:id="rId32"/>
    <p:sldId id="285" r:id="rId33"/>
    <p:sldId id="286" r:id="rId34"/>
    <p:sldId id="287" r:id="rId35"/>
    <p:sldId id="288" r:id="rId36"/>
    <p:sldId id="289" r:id="rId37"/>
    <p:sldId id="290" r:id="rId38"/>
    <p:sldId id="291" r:id="rId39"/>
    <p:sldId id="297" r:id="rId40"/>
    <p:sldId id="278" r:id="rId41"/>
    <p:sldId id="295" r:id="rId42"/>
    <p:sldId id="294" r:id="rId43"/>
    <p:sldId id="293" r:id="rId44"/>
    <p:sldId id="280" r:id="rId45"/>
    <p:sldId id="29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D6B77-4BD0-4F6E-9235-B57A49B80C8D}" v="3" dt="2024-11-26T18:23:51.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dli.pa.gov/Businesses/Compensation/WC/safety/paths/calendar/Pages/default.as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forms.office.com/Pages/ResponsePage.aspx?id=QSiOQSgB1U2bbEf8Wpob3mV1QUieF2dOqe6x_REn8adUMVg5UFJGNERQOUVGVDBEMzBRRUVLT0dMUC4u&amp;wdLOR=cE2B7533D-009F-F945-B098-8007B419885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atigue_(medic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Fatigue_(medic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Fatigue is an increasing health and safety problem in our daily lives due</a:t>
            </a:r>
            <a:r>
              <a:rPr lang="en-US" sz="1400" baseline="0">
                <a:latin typeface="Verdana" panose="020B0604030504040204" pitchFamily="34" charset="0"/>
                <a:ea typeface="Verdana" panose="020B0604030504040204" pitchFamily="34" charset="0"/>
                <a:cs typeface="Verdana" panose="020B0604030504040204" pitchFamily="34" charset="0"/>
              </a:rPr>
              <a:t> to the 24-hour society with decreasing emphasis on sleep.  Employers are becoming increasingly aware that fatigue is a safety issue, they along with workers play an important role in tackling this problem.  The key is to be proactive and to get buy in from the top down.  It is important to talk about fatigue and how it can impact all aspects of our lives, not just at work. </a:t>
            </a:r>
            <a:r>
              <a:rPr lang="en-US" sz="1400">
                <a:latin typeface="Verdana" panose="020B0604030504040204" pitchFamily="34" charset="0"/>
                <a:ea typeface="Verdana" panose="020B0604030504040204" pitchFamily="34" charset="0"/>
                <a:cs typeface="Verdana" panose="020B0604030504040204" pitchFamily="34" charset="0"/>
              </a:rPr>
              <a:t>Fatigue is a workplace hazard because it affects your ability to think clearly and act appropriately. Fatigued workers are less alert, don’t perform well, are less productive and are more likely to have accidents and injuries.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313352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Fatigue</a:t>
            </a:r>
            <a:r>
              <a:rPr lang="en-US" sz="1400" baseline="0">
                <a:latin typeface="Verdana" panose="020B0604030504040204" pitchFamily="34" charset="0"/>
                <a:ea typeface="Verdana" panose="020B0604030504040204" pitchFamily="34" charset="0"/>
                <a:cs typeface="Verdana" panose="020B0604030504040204" pitchFamily="34" charset="0"/>
              </a:rPr>
              <a:t> can occur  in all industries, but numerous studies have focused on its effects on shift workers, health care workers and drivers.</a:t>
            </a:r>
          </a:p>
          <a:p>
            <a:endParaRPr lang="en-US" sz="1400" baseline="0">
              <a:latin typeface="Verdana" panose="020B0604030504040204" pitchFamily="34" charset="0"/>
              <a:ea typeface="Verdana" panose="020B0604030504040204" pitchFamily="34" charset="0"/>
              <a:cs typeface="Verdana" panose="020B0604030504040204" pitchFamily="34" charset="0"/>
            </a:endParaRPr>
          </a:p>
          <a:p>
            <a:r>
              <a:rPr lang="en-US" sz="1400" baseline="0">
                <a:latin typeface="Verdana" panose="020B0604030504040204" pitchFamily="34" charset="0"/>
                <a:ea typeface="Verdana" panose="020B0604030504040204" pitchFamily="34" charset="0"/>
                <a:cs typeface="Verdana" panose="020B0604030504040204" pitchFamily="34" charset="0"/>
              </a:rPr>
              <a:t>The industries that are at the highest risk would be those where people are working long hours, overtime, many days in a row and when they’re exposed to harsh environmental conditions such as working outside in the rain or snow.</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331402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Environmental conditions can include</a:t>
            </a:r>
            <a:r>
              <a:rPr lang="en-US" sz="1400" baseline="0">
                <a:latin typeface="Verdana" panose="020B0604030504040204" pitchFamily="34" charset="0"/>
                <a:ea typeface="Verdana" panose="020B0604030504040204" pitchFamily="34" charset="0"/>
                <a:cs typeface="Verdana" panose="020B0604030504040204" pitchFamily="34" charset="0"/>
              </a:rPr>
              <a:t> things like noise or vibrations and really heavy mental task loads for long periods of time.  You can extend to what industries that describes, like electrical transmission and distribution line workers or people who drive snowplows.</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75224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The estimated</a:t>
            </a:r>
            <a:r>
              <a:rPr lang="en-US" sz="1400" baseline="0">
                <a:latin typeface="Verdana" panose="020B0604030504040204" pitchFamily="34" charset="0"/>
                <a:ea typeface="Verdana" panose="020B0604030504040204" pitchFamily="34" charset="0"/>
                <a:cs typeface="Verdana" panose="020B0604030504040204" pitchFamily="34" charset="0"/>
              </a:rPr>
              <a:t> annual injury incidence rate per 100 workers is 7.89 for US workers who usually sleep less than five hours per day, compared with 2.27 per 100 workers among those who tend to sleep between seven and eight hours.</a:t>
            </a:r>
          </a:p>
          <a:p>
            <a:endParaRPr lang="en-US" sz="1400" baseline="0">
              <a:latin typeface="Verdana" panose="020B0604030504040204" pitchFamily="34" charset="0"/>
              <a:ea typeface="Verdana" panose="020B0604030504040204" pitchFamily="34" charset="0"/>
              <a:cs typeface="Verdana" panose="020B0604030504040204" pitchFamily="34" charset="0"/>
            </a:endParaRPr>
          </a:p>
          <a:p>
            <a:r>
              <a:rPr lang="en-US" sz="1400">
                <a:latin typeface="Verdana" panose="020B0604030504040204" pitchFamily="34" charset="0"/>
                <a:ea typeface="Verdana" panose="020B0604030504040204" pitchFamily="34" charset="0"/>
                <a:cs typeface="Verdana" panose="020B0604030504040204" pitchFamily="34" charset="0"/>
              </a:rPr>
              <a:t>Most adults need 7 to 9 hours of uninterrupted sleep every 24 hours, preferably during the hours of darkness.</a:t>
            </a:r>
          </a:p>
          <a:p>
            <a:endParaRPr lang="en-US" sz="1400">
              <a:latin typeface="Verdana" panose="020B0604030504040204" pitchFamily="34" charset="0"/>
              <a:ea typeface="Verdana" panose="020B0604030504040204" pitchFamily="34" charset="0"/>
              <a:cs typeface="Verdana" panose="020B0604030504040204" pitchFamily="34" charset="0"/>
            </a:endParaRPr>
          </a:p>
          <a:p>
            <a:r>
              <a:rPr lang="en-US" sz="1400" b="1">
                <a:latin typeface="Verdana" panose="020B0604030504040204" pitchFamily="34" charset="0"/>
                <a:ea typeface="Verdana" panose="020B0604030504040204" pitchFamily="34" charset="0"/>
                <a:cs typeface="Verdana" panose="020B0604030504040204" pitchFamily="34" charset="0"/>
              </a:rPr>
              <a:t>Sleep debt</a:t>
            </a:r>
            <a:r>
              <a:rPr lang="en-US" sz="1400">
                <a:latin typeface="Verdana" panose="020B0604030504040204" pitchFamily="34" charset="0"/>
                <a:ea typeface="Verdana" panose="020B0604030504040204" pitchFamily="34" charset="0"/>
                <a:cs typeface="Verdana" panose="020B0604030504040204" pitchFamily="34" charset="0"/>
              </a:rPr>
              <a:t> builds up when someone regularly has less sleep than they need, and sleep debt leads to fatigue. </a:t>
            </a:r>
          </a:p>
          <a:p>
            <a:endParaRPr lang="en-US" sz="1400" baseline="0">
              <a:latin typeface="Verdana" panose="020B0604030504040204" pitchFamily="34" charset="0"/>
              <a:ea typeface="Verdana" panose="020B0604030504040204" pitchFamily="34" charset="0"/>
              <a:cs typeface="Verdana" panose="020B0604030504040204" pitchFamily="34" charset="0"/>
            </a:endParaRPr>
          </a:p>
          <a:p>
            <a:r>
              <a:rPr lang="en-US" sz="1400" baseline="0">
                <a:latin typeface="Verdana" panose="020B0604030504040204" pitchFamily="34" charset="0"/>
                <a:ea typeface="Verdana" panose="020B0604030504040204" pitchFamily="34" charset="0"/>
                <a:cs typeface="Verdana" panose="020B0604030504040204" pitchFamily="34" charset="0"/>
              </a:rPr>
              <a:t>Source: Lombardi DA, </a:t>
            </a:r>
            <a:r>
              <a:rPr lang="en-US" sz="1400" baseline="0" err="1">
                <a:latin typeface="Verdana" panose="020B0604030504040204" pitchFamily="34" charset="0"/>
                <a:ea typeface="Verdana" panose="020B0604030504040204" pitchFamily="34" charset="0"/>
                <a:cs typeface="Verdana" panose="020B0604030504040204" pitchFamily="34" charset="0"/>
              </a:rPr>
              <a:t>Folkard</a:t>
            </a:r>
            <a:r>
              <a:rPr lang="en-US" sz="1400" baseline="0">
                <a:latin typeface="Verdana" panose="020B0604030504040204" pitchFamily="34" charset="0"/>
                <a:ea typeface="Verdana" panose="020B0604030504040204" pitchFamily="34" charset="0"/>
                <a:cs typeface="Verdana" panose="020B0604030504040204" pitchFamily="34" charset="0"/>
              </a:rPr>
              <a:t> S, Willets JL, Smith GS. “Daily sleep weekly working hours, and risk of work-related injury:  US National Health Interview Survey (2004-2008).”  Chronobiology International, 2010 July: Vol. 27 No. 5.</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152639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The</a:t>
            </a:r>
            <a:r>
              <a:rPr lang="en-US" sz="1400" baseline="0">
                <a:latin typeface="Verdana" panose="020B0604030504040204" pitchFamily="34" charset="0"/>
                <a:ea typeface="Verdana" panose="020B0604030504040204" pitchFamily="34" charset="0"/>
                <a:cs typeface="Verdana" panose="020B0604030504040204" pitchFamily="34" charset="0"/>
              </a:rPr>
              <a:t> National Safety Council has launched an initiative on occupational fatigue.  The National Safety Council has gathered research with the aim of identifying best practices.  As a result of the study NSC discovered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38% of U.S. workers sleep less than 7 hours a 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Workers who have a sleeping disorder are more likely to be involved in a workplace safety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Fatigue-related productivity losses cost almost $2,000 per worker each year.</a:t>
            </a:r>
            <a:r>
              <a:rPr lang="en-US" sz="1400" baseline="0">
                <a:solidFill>
                  <a:schemeClr val="tx1"/>
                </a:solidFill>
                <a:latin typeface="Verdana" panose="020B0604030504040204" pitchFamily="34" charset="0"/>
                <a:ea typeface="Verdana" panose="020B0604030504040204" pitchFamily="34" charset="0"/>
                <a:cs typeface="Verdana" panose="020B0604030504040204" pitchFamily="34" charset="0"/>
              </a:rPr>
              <a:t> – According to Cupertino, CA-based Alertness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a:solidFill>
                  <a:schemeClr val="tx1"/>
                </a:solidFill>
                <a:latin typeface="Verdana" panose="020B0604030504040204" pitchFamily="34" charset="0"/>
                <a:ea typeface="Verdana" panose="020B0604030504040204" pitchFamily="34" charset="0"/>
                <a:cs typeface="Verdana" panose="020B0604030504040204" pitchFamily="34" charset="0"/>
              </a:rPr>
              <a:t>Fatigue has always been a problem – there’s always been shift work, people have always not gotten their full night’s rest.  Occupational fatigue has started to come to light more in the past 20 years, when the research really started showing it was causing unsafe work practices and increasing risk in the workplace.</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426249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A</a:t>
            </a:r>
            <a:r>
              <a:rPr lang="en-US" sz="1400" baseline="0">
                <a:latin typeface="Verdana" panose="020B0604030504040204" pitchFamily="34" charset="0"/>
                <a:ea typeface="Verdana" panose="020B0604030504040204" pitchFamily="34" charset="0"/>
                <a:cs typeface="Verdana" panose="020B0604030504040204" pitchFamily="34" charset="0"/>
              </a:rPr>
              <a:t> report from RAND Europe, part of the non-profit research organization RAND Corp., concluded that lack of sleep results in a 13% increased risk of death and the loss of 1.2 million workdays per year.</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15652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Although workers</a:t>
            </a:r>
            <a:r>
              <a:rPr lang="en-US" sz="1400" baseline="0">
                <a:latin typeface="Verdana" panose="020B0604030504040204" pitchFamily="34" charset="0"/>
                <a:ea typeface="Verdana" panose="020B0604030504040204" pitchFamily="34" charset="0"/>
                <a:cs typeface="Verdana" panose="020B0604030504040204" pitchFamily="34" charset="0"/>
              </a:rPr>
              <a:t> can help prevent fatigue through measures such as taking breaks and adopting better sleep habits, employers can also help combat the issue of fatigue as well.</a:t>
            </a:r>
          </a:p>
          <a:p>
            <a:endParaRPr lang="en-US" sz="1400" baseline="0">
              <a:latin typeface="Verdana" panose="020B0604030504040204" pitchFamily="34" charset="0"/>
              <a:ea typeface="Verdana" panose="020B0604030504040204" pitchFamily="34" charset="0"/>
              <a:cs typeface="Verdana" panose="020B0604030504040204" pitchFamily="34" charset="0"/>
            </a:endParaRPr>
          </a:p>
          <a:p>
            <a:r>
              <a:rPr lang="en-US" sz="1400" baseline="0">
                <a:latin typeface="Verdana" panose="020B0604030504040204" pitchFamily="34" charset="0"/>
                <a:ea typeface="Verdana" panose="020B0604030504040204" pitchFamily="34" charset="0"/>
                <a:cs typeface="Verdana" panose="020B0604030504040204" pitchFamily="34" charset="0"/>
              </a:rPr>
              <a:t>Picture: HelpGuide.org</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241662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According to a Liberty</a:t>
            </a:r>
            <a:r>
              <a:rPr lang="en-US" sz="1400" baseline="0">
                <a:latin typeface="Verdana" panose="020B0604030504040204" pitchFamily="34" charset="0"/>
                <a:ea typeface="Verdana" panose="020B0604030504040204" pitchFamily="34" charset="0"/>
                <a:cs typeface="Verdana" panose="020B0604030504040204" pitchFamily="34" charset="0"/>
              </a:rPr>
              <a:t> Mutual report, recommendations for scheduling include: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Working during the day rather than at night</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Restricting consecutive day shifts to five or six days and night shifts to four days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Ensuring workers have at least two consecutive days off</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Making schedules consistent</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Providing frequent breaks</a:t>
            </a:r>
          </a:p>
          <a:p>
            <a:pPr marL="342900" indent="-342900" algn="l">
              <a:buFont typeface="Arial" panose="020B0604020202020204" pitchFamily="34" charset="0"/>
              <a:buChar char="•"/>
            </a:pP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Arial" panose="020B0604020202020204" pitchFamily="34" charset="0"/>
              <a:buNone/>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Picture:</a:t>
            </a:r>
            <a:r>
              <a:rPr lang="en-US" sz="1400" baseline="0">
                <a:solidFill>
                  <a:schemeClr val="tx1"/>
                </a:solidFill>
                <a:latin typeface="Verdana" panose="020B0604030504040204" pitchFamily="34" charset="0"/>
                <a:ea typeface="Verdana" panose="020B0604030504040204" pitchFamily="34" charset="0"/>
                <a:cs typeface="Verdana" panose="020B0604030504040204" pitchFamily="34" charset="0"/>
              </a:rPr>
              <a:t> STEAM Register</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419219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Supervisors</a:t>
            </a:r>
            <a:r>
              <a:rPr lang="en-US" sz="1400" baseline="0">
                <a:latin typeface="Verdana" panose="020B0604030504040204" pitchFamily="34" charset="0"/>
                <a:ea typeface="Verdana" panose="020B0604030504040204" pitchFamily="34" charset="0"/>
                <a:cs typeface="Verdana" panose="020B0604030504040204" pitchFamily="34" charset="0"/>
              </a:rPr>
              <a:t> should be alert for signs of excessive fatigue among workers, such as yawning, head dropping and difficulty remembering or concentrating.</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154661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A risk</a:t>
            </a:r>
            <a:r>
              <a:rPr lang="en-US" sz="1400" baseline="0">
                <a:latin typeface="Verdana" panose="020B0604030504040204" pitchFamily="34" charset="0"/>
                <a:ea typeface="Verdana" panose="020B0604030504040204" pitchFamily="34" charset="0"/>
                <a:cs typeface="Verdana" panose="020B0604030504040204" pitchFamily="34" charset="0"/>
              </a:rPr>
              <a:t> management system can help mitigate fatigue.  A risk management system can include: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Reporting of fatigue-related incidents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Investigation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Training for employees on fatigue and managing sleep disorders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Auditing</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Are sleep disorders covered on the insurance plan?</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20314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Even if a company chooses</a:t>
            </a:r>
            <a:r>
              <a:rPr lang="en-US" sz="1400" baseline="0">
                <a:latin typeface="Verdana" panose="020B0604030504040204" pitchFamily="34" charset="0"/>
                <a:ea typeface="Verdana" panose="020B0604030504040204" pitchFamily="34" charset="0"/>
                <a:cs typeface="Verdana" panose="020B0604030504040204" pitchFamily="34" charset="0"/>
              </a:rPr>
              <a:t> not to invest in a complex risk management system it can share messages about fatigue through toolbox  safety talks to pass important information onto employees such as: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Taking breaks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Caffeine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Changing environmental factors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Do not consume alcohol before bedtime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Moving safety-sensitive work to other employees or another time to take advantage of alertness</a:t>
            </a:r>
          </a:p>
          <a:p>
            <a:endParaRPr lang="en-US"/>
          </a:p>
          <a:p>
            <a:r>
              <a:rPr lang="en-US" sz="1400">
                <a:latin typeface="Verdana" panose="020B0604030504040204" pitchFamily="34" charset="0"/>
                <a:ea typeface="Verdana" panose="020B0604030504040204" pitchFamily="34" charset="0"/>
                <a:cs typeface="Verdana" panose="020B0604030504040204" pitchFamily="34" charset="0"/>
              </a:rPr>
              <a:t>Although</a:t>
            </a:r>
            <a:r>
              <a:rPr lang="en-US" sz="1400" baseline="0">
                <a:latin typeface="Verdana" panose="020B0604030504040204" pitchFamily="34" charset="0"/>
                <a:ea typeface="Verdana" panose="020B0604030504040204" pitchFamily="34" charset="0"/>
                <a:cs typeface="Verdana" panose="020B0604030504040204" pitchFamily="34" charset="0"/>
              </a:rPr>
              <a:t> workers are responsible for being well-rested, managers should provide information, motivation and resources on fatigue.</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69596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Overview</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Definition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Causes &amp; Effects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Statistics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Solutions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Risk Management</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2451537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400">
                <a:latin typeface="Verdana" panose="020B0604030504040204" pitchFamily="34" charset="0"/>
                <a:ea typeface="Verdana" panose="020B0604030504040204" pitchFamily="34" charset="0"/>
                <a:cs typeface="Verdana" panose="020B0604030504040204" pitchFamily="34" charset="0"/>
              </a:rPr>
              <a:t>Being aware of how your workplace is</a:t>
            </a:r>
            <a:r>
              <a:rPr lang="en-US" sz="1400" baseline="0">
                <a:latin typeface="Verdana" panose="020B0604030504040204" pitchFamily="34" charset="0"/>
                <a:ea typeface="Verdana" panose="020B0604030504040204" pitchFamily="34" charset="0"/>
                <a:cs typeface="Verdana" panose="020B0604030504040204" pitchFamily="34" charset="0"/>
              </a:rPr>
              <a:t> set up and how the work is handled will help decrease the risk of a fatigue-related injury.</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Improve lighting</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Minimizing humidity</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Minimizing monotonous noise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Minimizing vibration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Making sure the temperature is cooler – especially at night</a:t>
            </a:r>
          </a:p>
          <a:p>
            <a:endParaRPr lang="en-US" sz="1400">
              <a:latin typeface="Verdana" panose="020B0604030504040204" pitchFamily="34" charset="0"/>
              <a:ea typeface="Verdana" panose="020B0604030504040204" pitchFamily="34" charset="0"/>
              <a:cs typeface="Verdana" panose="020B0604030504040204" pitchFamily="34" charset="0"/>
            </a:endParaRPr>
          </a:p>
          <a:p>
            <a:r>
              <a:rPr lang="en-US" sz="1400">
                <a:latin typeface="Verdana" panose="020B0604030504040204" pitchFamily="34" charset="0"/>
                <a:ea typeface="Verdana" panose="020B0604030504040204" pitchFamily="34" charset="0"/>
                <a:cs typeface="Verdana" panose="020B0604030504040204" pitchFamily="34" charset="0"/>
              </a:rPr>
              <a:t>As employers are looking at redesigning workplaces or building new ones, these</a:t>
            </a:r>
            <a:r>
              <a:rPr lang="en-US" sz="1400" baseline="0">
                <a:latin typeface="Verdana" panose="020B0604030504040204" pitchFamily="34" charset="0"/>
                <a:ea typeface="Verdana" panose="020B0604030504040204" pitchFamily="34" charset="0"/>
                <a:cs typeface="Verdana" panose="020B0604030504040204" pitchFamily="34" charset="0"/>
              </a:rPr>
              <a:t> are things that can be put into place at the beginning or during retrofit to help minimize fatigue related injuries.</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4025250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Some other critical elements of a good risk management system include a good fatigue</a:t>
            </a:r>
            <a:r>
              <a:rPr lang="en-US" sz="1400" baseline="0">
                <a:latin typeface="Verdana" panose="020B0604030504040204" pitchFamily="34" charset="0"/>
                <a:ea typeface="Verdana" panose="020B0604030504040204" pitchFamily="34" charset="0"/>
                <a:cs typeface="Verdana" panose="020B0604030504040204" pitchFamily="34" charset="0"/>
              </a:rPr>
              <a:t> policy/procedure, risk management, reporting, incident investigation, training and education and auditing.  Key defenses of a fatigue risk management system are: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Balancing workload and staffing</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Shift scheduling - </a:t>
            </a:r>
            <a:r>
              <a:rPr lang="en-US" sz="14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Shift work may encompass several aspects of work scheduling. This may include working hours outside of what would be considered “normal” daytime hours such as between 7 AM and 6 PM, overtime work (beyond a 40-hourworkweek), or extended shifts</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Workplace design/redesign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Monitoring of fatigue</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2755480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Medical</a:t>
            </a:r>
            <a:r>
              <a:rPr lang="en-US" sz="1400" baseline="0">
                <a:latin typeface="Verdana" panose="020B0604030504040204" pitchFamily="34" charset="0"/>
                <a:ea typeface="Verdana" panose="020B0604030504040204" pitchFamily="34" charset="0"/>
                <a:cs typeface="Verdana" panose="020B0604030504040204" pitchFamily="34" charset="0"/>
              </a:rPr>
              <a:t> and lifestyle interventions as well as organization factors can help promote alertness.  Employers can help promote the prevention of fatigue-related injuries by training employees 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Fatigue related hazards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Sleep disorders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Diet – Drinking</a:t>
            </a:r>
            <a:r>
              <a:rPr lang="en-US" sz="1400" baseline="0">
                <a:solidFill>
                  <a:schemeClr val="tx1"/>
                </a:solidFill>
                <a:latin typeface="Verdana" panose="020B0604030504040204" pitchFamily="34" charset="0"/>
                <a:ea typeface="Verdana" panose="020B0604030504040204" pitchFamily="34" charset="0"/>
                <a:cs typeface="Verdana" panose="020B0604030504040204" pitchFamily="34" charset="0"/>
              </a:rPr>
              <a:t> water and eating healthy snacks can boost energy</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Exercise</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How to get adequate and quality sleep</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How to recognize fatigue</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17318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Tips for getting a good night’s sleep</a:t>
            </a:r>
          </a:p>
          <a:p>
            <a:pPr algn="l"/>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mj-lt"/>
              <a:buNone/>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Repay your debt </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The lack of enough sleep over time can result in a sleep debt. This is the difference between the amount of sleep you need and the amount you actually get. This debt can be repaid by tacking on extra time each night until you feel caught up.</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325012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Exercise by Day to Sleep at Night </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Regular exercise can help you sleep better. For best results, exercise outside before dinner. But don't rev up with exercise near bedtime. In the evening, light yoga or stretches can help you wind down. If you have a medical problem or are over 50 check with your doctor before starting an exercise routine.</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27523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Choose Evening Snacks Wisely</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An oatmeal raisin cookie and a glass of milk can help you fall asleep. That's because this snack includes complex carbs that likely increase levels of sleep-inducing amino acid tryptophan. Other sleep-boosting choices: a piece of whole grain toast or a small bowl of cereal.</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118519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Get on a Sleep Schedule</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The average person needs 7-9 hours of sleep per night. Most experts recommend maintaining a consistent sleep schedule even on days when you are able to sleep in. This balances a person's internal clock, allowing them to stay awake when needed and fall asleep when ready. It helps if your bedroom is conducive to sleep: dark, cool, and quiet.</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144605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Wind Down Your Brain</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Try blocking out a daily "worry time" to get anxiety out of your system before bed. Make time just after dinner to plan your next day, catch up on email, and tie up loose ends. Then you can have time before bed to let go of anxieties and relax.</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4147445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If You Nap, Keep it Short</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Whether you should nap during the day depends on how you normally sleep at night. If you typically sleep well, then an occasional short nap is OK. Naps can make you function better, lower blood pressure, and maybe even help you live longer. Avoid napping too late in the day, as it might affect your nighttime sleep. But if you have sleep problems, naps may mess up your sleep schedule even more.</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3415739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Avoid Hidden Sleep Wreckers</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Caffeine can perk you up so avoid it after lunch if you have trouble sleeping at night. It can stay in your system for an average of three to five hours, but some people are affected as long as 12 hours. Watch your afternoon food and drink choices. Caffeine may hide in soft drinks, tea, and chocolate. Also be wary of certain medications, such as decongestants, which can aggravate sleep problems.</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a:p>
        </p:txBody>
      </p:sp>
    </p:spTree>
    <p:extLst>
      <p:ext uri="{BB962C8B-B14F-4D97-AF65-F5344CB8AC3E}">
        <p14:creationId xmlns:p14="http://schemas.microsoft.com/office/powerpoint/2010/main" val="66222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A 2012 guidance</a:t>
            </a:r>
            <a:r>
              <a:rPr lang="en-US" sz="1400" baseline="0">
                <a:latin typeface="Verdana" panose="020B0604030504040204" pitchFamily="34" charset="0"/>
                <a:ea typeface="Verdana" panose="020B0604030504040204" pitchFamily="34" charset="0"/>
                <a:cs typeface="Verdana" panose="020B0604030504040204" pitchFamily="34" charset="0"/>
              </a:rPr>
              <a:t> statement from the American College of Occupational and Environmental Medicine defines fatigue as the body’s response to sleep deprivation or lengthy physical or mental hard work.</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262793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Natural Ways to Help You Sleep</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Some people try natural methods to wind down their day. Used medicinally for thousands of years, chamomile brewed in tea is non-caffeinated and may help relax you for sleep. Or try aromatherapy. Studies have found that lavender produces slight relaxing and calming effects when inhaled. For some people, melatonin seems to improve sleep. If you take medications, talk with your doctor before taking any supplement.</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a:p>
        </p:txBody>
      </p:sp>
    </p:spTree>
    <p:extLst>
      <p:ext uri="{BB962C8B-B14F-4D97-AF65-F5344CB8AC3E}">
        <p14:creationId xmlns:p14="http://schemas.microsoft.com/office/powerpoint/2010/main" val="2227909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rPr>
              <a:t>Try Relaxation Exercises</a:t>
            </a: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 - In the late evening, visualize something calming, using all your senses to make the image as vivid as possible. Or try progressive muscle relaxation. Tighten up the muscles in your toes for several seconds. Then relax them for 30 seconds. Focus on how relaxed they feel. Repeat this all the way up your body, ending at your neck and face.</a:t>
            </a:r>
            <a:endParaRPr lang="en-US" sz="1400" u="sng">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a:p>
        </p:txBody>
      </p:sp>
    </p:spTree>
    <p:extLst>
      <p:ext uri="{BB962C8B-B14F-4D97-AF65-F5344CB8AC3E}">
        <p14:creationId xmlns:p14="http://schemas.microsoft.com/office/powerpoint/2010/main" val="349584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a:effectLst/>
                <a:latin typeface="Verdana" panose="020B0604030504040204" pitchFamily="34" charset="0"/>
                <a:ea typeface="Verdana" panose="020B0604030504040204" pitchFamily="34" charset="0"/>
                <a:cs typeface="Verdana" panose="020B0604030504040204" pitchFamily="34" charset="0"/>
              </a:rPr>
              <a:t>When You're in Pain</a:t>
            </a:r>
          </a:p>
          <a:p>
            <a:r>
              <a:rPr lang="en-US" sz="1400" b="0">
                <a:effectLst/>
                <a:latin typeface="Verdana" panose="020B0604030504040204" pitchFamily="34" charset="0"/>
                <a:ea typeface="Verdana" panose="020B0604030504040204" pitchFamily="34" charset="0"/>
                <a:cs typeface="Verdana" panose="020B0604030504040204" pitchFamily="34" charset="0"/>
              </a:rPr>
              <a:t>Are aches and pains keeping you up at night? You’re not alone: According to one survey, three-quarters of people with low back pain experienced poor sleep. And if you can’t sleep well, you may feel even worse during the day. First, make sure you practice good sleep hygiene. You may want to consider taking a nighttime pain reliever to help you doze off, but consult your doctor if pain commonly keeps you up at night.</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a:p>
        </p:txBody>
      </p:sp>
    </p:spTree>
    <p:extLst>
      <p:ext uri="{BB962C8B-B14F-4D97-AF65-F5344CB8AC3E}">
        <p14:creationId xmlns:p14="http://schemas.microsoft.com/office/powerpoint/2010/main" val="679559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See a Doctor About Sleep Problems</a:t>
            </a:r>
          </a:p>
          <a:p>
            <a:pPr algn="l"/>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If you have sleep problems and none of these strategies helps, you may have a sleep disorder. Medications and some medical conditions can cause sleep problems. Your doctor or a sleep specialist can help you find the problem and learn ways to improve sleep.</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a:p>
        </p:txBody>
      </p:sp>
    </p:spTree>
    <p:extLst>
      <p:ext uri="{BB962C8B-B14F-4D97-AF65-F5344CB8AC3E}">
        <p14:creationId xmlns:p14="http://schemas.microsoft.com/office/powerpoint/2010/main" val="3782106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PATHS Webinars available in PATHS Training Calendar:   </a:t>
            </a:r>
            <a:r>
              <a:rPr lang="en-US" dirty="0">
                <a:hlinkClick r:id="rId3"/>
              </a:rPr>
              <a:t>PATHS Training Calendar</a:t>
            </a:r>
            <a:endParaRPr lang="en-US" dirty="0"/>
          </a:p>
          <a:p>
            <a:r>
              <a:rPr lang="en-US" dirty="0"/>
              <a:t>	https://www.dli.pa.gov/Businesses/Compensation/WC/safety/paths/calendar/Pages/default.aspx </a:t>
            </a:r>
          </a:p>
          <a:p>
            <a:endParaRPr lang="en-US" dirty="0"/>
          </a:p>
          <a:p>
            <a:r>
              <a:rPr lang="en-US" dirty="0"/>
              <a:t>Request for Topic Resources available in PATHS Resource Request Order Form:   </a:t>
            </a:r>
            <a:r>
              <a:rPr lang="en-US" dirty="0">
                <a:hlinkClick r:id="rId4"/>
              </a:rPr>
              <a:t>PATHS Resource Request (office.com)</a:t>
            </a:r>
            <a:endParaRPr lang="en-US" dirty="0"/>
          </a:p>
          <a:p>
            <a:r>
              <a:rPr lang="en-US" dirty="0"/>
              <a:t>	https://forms.office.com/Pages/ResponsePage.aspx?id=QSiOQSgB1U2bbEf8Wpob3mV1QUieF2dOqe6x_REn8adUMVg5UFJGNERQOUVGVDBEMzBRRUVLT0dMUC4u&amp;wdLOR=cE2B7533D-009F-F945-B098-8007B419885F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a:p>
        </p:txBody>
      </p:sp>
    </p:spTree>
    <p:extLst>
      <p:ext uri="{BB962C8B-B14F-4D97-AF65-F5344CB8AC3E}">
        <p14:creationId xmlns:p14="http://schemas.microsoft.com/office/powerpoint/2010/main" val="4023847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Website for additional information on Pennsylvania’s OSHA Consultation Program run by the Indiana University of Pennsylvania’s Safety Sciences Department:   https://www.iup.edu/pa-oshaconsultation/</a:t>
            </a:r>
          </a:p>
          <a:p>
            <a:endParaRPr lang="en-US" sz="1200" dirty="0">
              <a:latin typeface="+mn-lt"/>
            </a:endParaRPr>
          </a:p>
          <a:p>
            <a:pPr algn="l" rtl="0" fontAlgn="base"/>
            <a:r>
              <a:rPr lang="en-US" sz="1200" b="0" i="0" u="none" strike="noStrike" dirty="0">
                <a:solidFill>
                  <a:srgbClr val="000000"/>
                </a:solidFill>
                <a:effectLst/>
                <a:latin typeface="+mn-lt"/>
              </a:rPr>
              <a:t>Since 1983, the Safety Sciences Department of Indiana University of Pennsylvania has been the officially designated agency in the Commonwealth of Pennsylvania for providing FREE occupational and health consultative services made available through federal regulations.</a:t>
            </a:r>
            <a:r>
              <a:rPr lang="en-US" sz="1200" b="0" i="0" dirty="0">
                <a:solidFill>
                  <a:srgbClr val="000000"/>
                </a:solidFill>
                <a:effectLst/>
                <a:latin typeface="+mn-lt"/>
              </a:rPr>
              <a:t>​</a:t>
            </a:r>
            <a:endParaRPr lang="en-US" sz="1200" b="0" i="0" dirty="0">
              <a:solidFill>
                <a:srgbClr val="444444"/>
              </a:solidFill>
              <a:effectLst/>
              <a:latin typeface="+mn-lt"/>
            </a:endParaRPr>
          </a:p>
          <a:p>
            <a:pPr algn="l" rtl="0" fontAlgn="base"/>
            <a:r>
              <a:rPr lang="en-US" sz="1200" b="0" i="0" dirty="0">
                <a:solidFill>
                  <a:srgbClr val="000000"/>
                </a:solidFill>
                <a:effectLst/>
                <a:latin typeface="+mn-lt"/>
              </a:rPr>
              <a:t>​</a:t>
            </a:r>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rPr>
              <a:t>The program is designed to assist private-sector employers with OSHA compliance efforts.</a:t>
            </a:r>
            <a:r>
              <a:rPr lang="en-US" sz="1200" b="0" i="0" dirty="0">
                <a:solidFill>
                  <a:srgbClr val="000000"/>
                </a:solidFill>
                <a:effectLst/>
                <a:latin typeface="+mn-lt"/>
              </a:rPr>
              <a:t>​</a:t>
            </a:r>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rPr>
              <a:t>For employers with 250 or fewer employees at any one site and 500 or fewer employees in total, full OSHA compliance assistance is available.</a:t>
            </a:r>
            <a:r>
              <a:rPr lang="en-US" sz="1200" b="0" i="0" dirty="0">
                <a:solidFill>
                  <a:srgbClr val="000000"/>
                </a:solidFill>
                <a:effectLst/>
                <a:latin typeface="+mn-lt"/>
              </a:rPr>
              <a:t>​</a:t>
            </a:r>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rPr>
              <a:t>For larger employers, service is available, but will probably be for a limited scope.</a:t>
            </a:r>
            <a:r>
              <a:rPr lang="en-US" sz="1200" b="0" i="0" dirty="0">
                <a:solidFill>
                  <a:srgbClr val="000000"/>
                </a:solidFill>
                <a:effectLst/>
                <a:latin typeface="+mn-lt"/>
              </a:rPr>
              <a:t>​</a:t>
            </a:r>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rPr>
              <a:t>All PA businesses are welcome to call with OSHA-related questions.</a:t>
            </a:r>
            <a:endParaRPr lang="en-US" sz="1200" b="0" i="0" dirty="0">
              <a:solidFill>
                <a:srgbClr val="444444"/>
              </a:solidFill>
              <a:effectLst/>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0E478-7D71-4FA0-9891-7B1529666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154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Website for additional information on Pennsylvania’s OSHA Consultation Program run by the Indiana University of Pennsylvania’s Safety Sciences Department:   https://www.iup.edu/pa-oshaconsultation/</a:t>
            </a:r>
          </a:p>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417315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Website for additional information on Pennsylvania’s Governor’s Award for Safety Excellence:  https://www.dli.pa.gov/Businesses/Compensation/WC/safety/gase/Pages/default.aspx</a:t>
            </a:r>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293070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Physical fatigue</a:t>
            </a:r>
            <a:r>
              <a:rPr lang="en-US" sz="1400" baseline="0">
                <a:latin typeface="Verdana" panose="020B0604030504040204" pitchFamily="34" charset="0"/>
                <a:ea typeface="Verdana" panose="020B0604030504040204" pitchFamily="34" charset="0"/>
                <a:cs typeface="Verdana" panose="020B0604030504040204" pitchFamily="34" charset="0"/>
              </a:rPr>
              <a:t> or muscle fatigue is the temporary physical inability of a muscle or muscles to perform optimally.</a:t>
            </a:r>
          </a:p>
          <a:p>
            <a:endParaRPr lang="en-US" sz="1400" baseline="0">
              <a:latin typeface="Verdana" panose="020B0604030504040204" pitchFamily="34" charset="0"/>
              <a:ea typeface="Verdana" panose="020B0604030504040204" pitchFamily="34" charset="0"/>
              <a:cs typeface="Verdana" panose="020B0604030504040204" pitchFamily="34" charset="0"/>
            </a:endParaRPr>
          </a:p>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Wikipedia</a:t>
            </a:r>
          </a:p>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https://en.wikipedia.org/wiki/Fatigue_(medical)</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162689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Mental fatigue is the temporary inability</a:t>
            </a:r>
            <a:r>
              <a:rPr lang="en-US" sz="1400" baseline="0">
                <a:latin typeface="Verdana" panose="020B0604030504040204" pitchFamily="34" charset="0"/>
                <a:ea typeface="Verdana" panose="020B0604030504040204" pitchFamily="34" charset="0"/>
                <a:cs typeface="Verdana" panose="020B0604030504040204" pitchFamily="34" charset="0"/>
              </a:rPr>
              <a:t> to maintain optimal cognitive performance.</a:t>
            </a:r>
          </a:p>
          <a:p>
            <a:endParaRPr lang="en-US" sz="1400">
              <a:latin typeface="Verdana" panose="020B0604030504040204" pitchFamily="34" charset="0"/>
              <a:ea typeface="Verdana" panose="020B0604030504040204" pitchFamily="34" charset="0"/>
              <a:cs typeface="Verdana" panose="020B0604030504040204" pitchFamily="34" charset="0"/>
            </a:endParaRPr>
          </a:p>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Wikipedia</a:t>
            </a:r>
          </a:p>
          <a:p>
            <a:pPr algn="l"/>
            <a:r>
              <a:rPr lang="en-US" sz="140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https://en.wikipedia.org/wiki/Fatigue_(medical)</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417456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Fatigue is generally considered a more long-term condition than sleepiness.  Sleepiness is the tendency to fall asleep; fatigue is the body’s response to sleep loss or prolonged physical or mental exertion.</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383591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a:latin typeface="Verdana" panose="020B0604030504040204" pitchFamily="34" charset="0"/>
                <a:ea typeface="Verdana" panose="020B0604030504040204" pitchFamily="34" charset="0"/>
                <a:cs typeface="Verdana" panose="020B0604030504040204" pitchFamily="34" charset="0"/>
              </a:rPr>
              <a:t>Risk factors</a:t>
            </a:r>
            <a:r>
              <a:rPr lang="en-US" sz="1400" baseline="0">
                <a:latin typeface="Verdana" panose="020B0604030504040204" pitchFamily="34" charset="0"/>
                <a:ea typeface="Verdana" panose="020B0604030504040204" pitchFamily="34" charset="0"/>
                <a:cs typeface="Verdana" panose="020B0604030504040204" pitchFamily="34" charset="0"/>
              </a:rPr>
              <a:t> related to occupational fatigue include:</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Long work hours</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Heavy workloads</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Lack of sleep</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Environmental factors</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Medical conditions</a:t>
            </a:r>
          </a:p>
          <a:p>
            <a:pPr marL="171450" indent="-1714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Multiple jobs</a:t>
            </a:r>
          </a:p>
          <a:p>
            <a:pPr marL="171450" indent="-171450">
              <a:buFont typeface="Arial" panose="020B0604020202020204" pitchFamily="34" charset="0"/>
              <a:buChar char="•"/>
            </a:pPr>
            <a:endParaRPr lang="en-US" sz="1400" baseline="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baseline="0">
                <a:latin typeface="Verdana" panose="020B0604030504040204" pitchFamily="34" charset="0"/>
                <a:ea typeface="Verdana" panose="020B0604030504040204" pitchFamily="34" charset="0"/>
                <a:cs typeface="Verdana" panose="020B0604030504040204" pitchFamily="34" charset="0"/>
              </a:rPr>
              <a:t>Even dealing with other people can result in fatigue.  You can become fatigued simply by going to work and having really poor social interactions with your co-workers.  It is not just about how much sleep you get.</a:t>
            </a:r>
          </a:p>
          <a:p>
            <a:pPr marL="0" indent="0">
              <a:buFont typeface="Arial" panose="020B0604020202020204" pitchFamily="34" charset="0"/>
              <a:buNone/>
            </a:pPr>
            <a:endParaRPr lang="en-US" sz="1400" baseline="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baseline="0">
                <a:latin typeface="Verdana" panose="020B0604030504040204" pitchFamily="34" charset="0"/>
                <a:ea typeface="Verdana" panose="020B0604030504040204" pitchFamily="34" charset="0"/>
                <a:cs typeface="Verdana" panose="020B0604030504040204" pitchFamily="34" charset="0"/>
              </a:rPr>
              <a:t>Many people work multiple jobs, leaving them vulnerable to fatigue.  People who work several jobs get 40 minutes less sleep per day than those who work one job, according to David Lombardi, principal research scientist at the Center for Injury Epidemiology at the Liberty Mutual Research Institute for Safety in Hopkinton, MA.</a:t>
            </a: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184317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Taking an honest inventory of things that might be responsible for your fatigue is often the first step toward relief. Fatigue may be related to:</a:t>
            </a:r>
            <a:endParaRPr lang="en-US" sz="1400" baseline="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Mental stress</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Overstimulation</a:t>
            </a:r>
          </a:p>
          <a:p>
            <a:pPr marL="342900" indent="-342900" algn="l">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cs typeface="Verdana" panose="020B0604030504040204" pitchFamily="34" charset="0"/>
              </a:rPr>
              <a:t>Understimulation</a:t>
            </a:r>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Jet lag</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Depression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Active recreation</a:t>
            </a:r>
          </a:p>
          <a:p>
            <a:pPr marL="342900" indent="-342900" algn="l">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cs typeface="Verdana" panose="020B0604030504040204" pitchFamily="34" charset="0"/>
              </a:rPr>
              <a:t>Boredom</a:t>
            </a:r>
          </a:p>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20275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Verdana" panose="020B0604030504040204" pitchFamily="34" charset="0"/>
                <a:ea typeface="Verdana" panose="020B0604030504040204" pitchFamily="34" charset="0"/>
                <a:cs typeface="Verdana" panose="020B0604030504040204" pitchFamily="34" charset="0"/>
              </a:rPr>
              <a:t>Effects of fatigue can include:</a:t>
            </a:r>
          </a:p>
          <a:p>
            <a:pPr marL="285750" indent="-285750">
              <a:buFont typeface="Arial" panose="020B0604020202020204" pitchFamily="34" charset="0"/>
              <a:buChar char="•"/>
            </a:pPr>
            <a:r>
              <a:rPr lang="en-US" sz="1400">
                <a:latin typeface="Verdana" panose="020B0604030504040204" pitchFamily="34" charset="0"/>
                <a:ea typeface="Verdana" panose="020B0604030504040204" pitchFamily="34" charset="0"/>
                <a:cs typeface="Verdana" panose="020B0604030504040204" pitchFamily="34" charset="0"/>
              </a:rPr>
              <a:t>Slower</a:t>
            </a:r>
            <a:r>
              <a:rPr lang="en-US" sz="1400" baseline="0">
                <a:latin typeface="Verdana" panose="020B0604030504040204" pitchFamily="34" charset="0"/>
                <a:ea typeface="Verdana" panose="020B0604030504040204" pitchFamily="34" charset="0"/>
                <a:cs typeface="Verdana" panose="020B0604030504040204" pitchFamily="34" charset="0"/>
              </a:rPr>
              <a:t> reaction time</a:t>
            </a:r>
          </a:p>
          <a:p>
            <a:pPr marL="285750" indent="-2857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More errors/mistakes</a:t>
            </a:r>
          </a:p>
          <a:p>
            <a:pPr marL="285750" indent="-285750">
              <a:buFont typeface="Arial" panose="020B0604020202020204" pitchFamily="34" charset="0"/>
              <a:buChar char="•"/>
            </a:pPr>
            <a:r>
              <a:rPr lang="en-US" sz="1400" baseline="0">
                <a:latin typeface="Verdana" panose="020B0604030504040204" pitchFamily="34" charset="0"/>
                <a:ea typeface="Verdana" panose="020B0604030504040204" pitchFamily="34" charset="0"/>
                <a:cs typeface="Verdana" panose="020B0604030504040204" pitchFamily="34" charset="0"/>
              </a:rPr>
              <a:t>Decreased cognitive ability</a:t>
            </a:r>
          </a:p>
          <a:p>
            <a:pPr marL="285750" indent="-285750">
              <a:buFont typeface="Arial" panose="020B0604020202020204" pitchFamily="34" charset="0"/>
              <a:buChar char="•"/>
            </a:pPr>
            <a:endParaRPr lang="en-US" sz="1400" baseline="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181073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E7303-FC76-441A-9F9C-459F92979899}"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01EA9-A161-491B-906E-9124BDF48CDB}"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AB02F-B736-4C7B-9E94-59C25985B615}"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A11EE9-F3B0-460A-A957-922AE4A663B4}"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BDBEE-2D87-48D5-A517-48D699D9944A}"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B9F33-E653-41B9-96DE-20826CA6CB05}"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B1D257-1A20-4EBD-BE95-EFEC33A5B94F}"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95043-689E-4146-A80D-E42E32732B41}" type="datetime1">
              <a:rPr lang="en-US" smtClean="0"/>
              <a:t>12/3/2024</a:t>
            </a:fld>
            <a:endParaRPr lang="en-US"/>
          </a:p>
        </p:txBody>
      </p:sp>
      <p:sp>
        <p:nvSpPr>
          <p:cNvPr id="8" name="Footer Placeholder 7"/>
          <p:cNvSpPr>
            <a:spLocks noGrp="1"/>
          </p:cNvSpPr>
          <p:nvPr>
            <p:ph type="ftr" sz="quarter" idx="11"/>
          </p:nvPr>
        </p:nvSpPr>
        <p:spPr/>
        <p:txBody>
          <a:bodyPr/>
          <a:lstStyle/>
          <a:p>
            <a:r>
              <a:rPr lang="en-US"/>
              <a:t>PPT-187-01</a:t>
            </a:r>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C4A37-E0A5-4FB6-8E32-79BBFBE2ADC0}" type="datetime1">
              <a:rPr lang="en-US" smtClean="0"/>
              <a:t>12/3/2024</a:t>
            </a:fld>
            <a:endParaRPr lang="en-US"/>
          </a:p>
        </p:txBody>
      </p:sp>
      <p:sp>
        <p:nvSpPr>
          <p:cNvPr id="4" name="Footer Placeholder 3"/>
          <p:cNvSpPr>
            <a:spLocks noGrp="1"/>
          </p:cNvSpPr>
          <p:nvPr>
            <p:ph type="ftr" sz="quarter" idx="11"/>
          </p:nvPr>
        </p:nvSpPr>
        <p:spPr/>
        <p:txBody>
          <a:bodyPr/>
          <a:lstStyle/>
          <a:p>
            <a:r>
              <a:rPr lang="en-US"/>
              <a:t>PPT-187-01</a:t>
            </a:r>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47B4D-B2DB-4A02-851D-A1695A17DCE8}" type="datetime1">
              <a:rPr lang="en-US" smtClean="0"/>
              <a:t>12/3/2024</a:t>
            </a:fld>
            <a:endParaRPr lang="en-US"/>
          </a:p>
        </p:txBody>
      </p:sp>
      <p:sp>
        <p:nvSpPr>
          <p:cNvPr id="3" name="Footer Placeholder 2"/>
          <p:cNvSpPr>
            <a:spLocks noGrp="1"/>
          </p:cNvSpPr>
          <p:nvPr>
            <p:ph type="ftr" sz="quarter" idx="11"/>
          </p:nvPr>
        </p:nvSpPr>
        <p:spPr/>
        <p:txBody>
          <a:bodyPr/>
          <a:lstStyle/>
          <a:p>
            <a:r>
              <a:rPr lang="en-US"/>
              <a:t>PPT-187-01</a:t>
            </a:r>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DA647-890D-4DA4-9231-DE20EC01A121}"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1EC2D-944B-47F4-AECE-A49B02A4360C}"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B4BE7-3CBC-4596-BBCF-AB7D55E9BE18}"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4CAE1-5DE9-4598-96D1-A7866C9A1D15}"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D557-5209-4B6A-93B0-8E9C5AC5368B}"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12/3/2024</a:t>
            </a:fld>
            <a:endParaRPr lang="en-US"/>
          </a:p>
        </p:txBody>
      </p:sp>
      <p:sp>
        <p:nvSpPr>
          <p:cNvPr id="5" name="Footer Placeholder 4"/>
          <p:cNvSpPr>
            <a:spLocks noGrp="1"/>
          </p:cNvSpPr>
          <p:nvPr>
            <p:ph type="ftr" sz="quarter" idx="11"/>
          </p:nvPr>
        </p:nvSpPr>
        <p:spPr/>
        <p:txBody>
          <a:bodyPr/>
          <a:lstStyle/>
          <a:p>
            <a:r>
              <a:rPr lang="en-US"/>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127371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3AD2-2EAE-429D-A40D-EB2B36536CBF}" type="datetime1">
              <a:rPr lang="en-US" smtClean="0"/>
              <a:t>12/3/2024</a:t>
            </a:fld>
            <a:endParaRPr lang="en-US"/>
          </a:p>
        </p:txBody>
      </p:sp>
      <p:sp>
        <p:nvSpPr>
          <p:cNvPr id="5" name="Footer Placeholder 4"/>
          <p:cNvSpPr>
            <a:spLocks noGrp="1"/>
          </p:cNvSpPr>
          <p:nvPr>
            <p:ph type="ftr" sz="quarter" idx="11"/>
          </p:nvPr>
        </p:nvSpPr>
        <p:spPr/>
        <p:txBody>
          <a:bodyPr/>
          <a:lstStyle/>
          <a:p>
            <a:r>
              <a:rPr lang="en-US"/>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142143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7537C-7C73-4D9A-92E9-DD5AB17F337C}" type="datetime1">
              <a:rPr lang="en-US" smtClean="0"/>
              <a:t>12/3/2024</a:t>
            </a:fld>
            <a:endParaRPr lang="en-US"/>
          </a:p>
        </p:txBody>
      </p:sp>
      <p:sp>
        <p:nvSpPr>
          <p:cNvPr id="5" name="Footer Placeholder 4"/>
          <p:cNvSpPr>
            <a:spLocks noGrp="1"/>
          </p:cNvSpPr>
          <p:nvPr>
            <p:ph type="ftr" sz="quarter" idx="11"/>
          </p:nvPr>
        </p:nvSpPr>
        <p:spPr/>
        <p:txBody>
          <a:bodyPr/>
          <a:lstStyle/>
          <a:p>
            <a:r>
              <a:rPr lang="en-US"/>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85809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76427-A3ED-441C-8DAA-215EA3DF78EF}" type="datetime1">
              <a:rPr lang="en-US" smtClean="0"/>
              <a:t>12/3/2024</a:t>
            </a:fld>
            <a:endParaRPr lang="en-US"/>
          </a:p>
        </p:txBody>
      </p:sp>
      <p:sp>
        <p:nvSpPr>
          <p:cNvPr id="6" name="Footer Placeholder 5"/>
          <p:cNvSpPr>
            <a:spLocks noGrp="1"/>
          </p:cNvSpPr>
          <p:nvPr>
            <p:ph type="ftr" sz="quarter" idx="11"/>
          </p:nvPr>
        </p:nvSpPr>
        <p:spPr/>
        <p:txBody>
          <a:bodyPr/>
          <a:lstStyle/>
          <a:p>
            <a:r>
              <a:rPr lang="en-US"/>
              <a:t>PPT-201-01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428749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2B7BB-FBEF-4849-929E-AF2FB5EE42A4}" type="datetime1">
              <a:rPr lang="en-US" smtClean="0"/>
              <a:t>12/3/2024</a:t>
            </a:fld>
            <a:endParaRPr lang="en-US"/>
          </a:p>
        </p:txBody>
      </p:sp>
      <p:sp>
        <p:nvSpPr>
          <p:cNvPr id="8" name="Footer Placeholder 7"/>
          <p:cNvSpPr>
            <a:spLocks noGrp="1"/>
          </p:cNvSpPr>
          <p:nvPr>
            <p:ph type="ftr" sz="quarter" idx="11"/>
          </p:nvPr>
        </p:nvSpPr>
        <p:spPr/>
        <p:txBody>
          <a:bodyPr/>
          <a:lstStyle/>
          <a:p>
            <a:r>
              <a:rPr lang="en-US"/>
              <a:t>PPT-201-01</a:t>
            </a:r>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342541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AF9D7-2866-4C29-9C34-345704330961}" type="datetime1">
              <a:rPr lang="en-US" smtClean="0"/>
              <a:t>12/3/2024</a:t>
            </a:fld>
            <a:endParaRPr lang="en-US"/>
          </a:p>
        </p:txBody>
      </p:sp>
      <p:sp>
        <p:nvSpPr>
          <p:cNvPr id="4" name="Footer Placeholder 3"/>
          <p:cNvSpPr>
            <a:spLocks noGrp="1"/>
          </p:cNvSpPr>
          <p:nvPr>
            <p:ph type="ftr" sz="quarter" idx="11"/>
          </p:nvPr>
        </p:nvSpPr>
        <p:spPr/>
        <p:txBody>
          <a:bodyPr/>
          <a:lstStyle/>
          <a:p>
            <a:r>
              <a:rPr lang="en-US"/>
              <a:t>PPT-201-01</a:t>
            </a:r>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1202842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1D9AD-5D2F-4E56-BB77-8E2927959285}" type="datetime1">
              <a:rPr lang="en-US" smtClean="0"/>
              <a:t>12/3/2024</a:t>
            </a:fld>
            <a:endParaRPr lang="en-US"/>
          </a:p>
        </p:txBody>
      </p:sp>
      <p:sp>
        <p:nvSpPr>
          <p:cNvPr id="3" name="Footer Placeholder 2"/>
          <p:cNvSpPr>
            <a:spLocks noGrp="1"/>
          </p:cNvSpPr>
          <p:nvPr>
            <p:ph type="ftr" sz="quarter" idx="11"/>
          </p:nvPr>
        </p:nvSpPr>
        <p:spPr/>
        <p:txBody>
          <a:bodyPr/>
          <a:lstStyle/>
          <a:p>
            <a:r>
              <a:rPr lang="en-US"/>
              <a:t>PPT-201-01</a:t>
            </a:r>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243100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539E28-B8D6-4D12-8E2A-7B432007170C}" type="datetime1">
              <a:rPr lang="en-US" smtClean="0"/>
              <a:t>12/3/2024</a:t>
            </a:fld>
            <a:endParaRPr lang="en-US"/>
          </a:p>
        </p:txBody>
      </p:sp>
      <p:sp>
        <p:nvSpPr>
          <p:cNvPr id="5" name="Footer Placeholder 4"/>
          <p:cNvSpPr>
            <a:spLocks noGrp="1"/>
          </p:cNvSpPr>
          <p:nvPr>
            <p:ph type="ftr" sz="quarter" idx="11"/>
          </p:nvPr>
        </p:nvSpPr>
        <p:spPr/>
        <p:txBody>
          <a:bodyPr/>
          <a:lstStyle/>
          <a:p>
            <a:r>
              <a:rPr lang="en-US"/>
              <a:t>PPT-187-01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7F1288-3D17-4ACA-AABF-FF3B1254D70B}" type="datetime1">
              <a:rPr lang="en-US" smtClean="0"/>
              <a:t>12/3/2024</a:t>
            </a:fld>
            <a:endParaRPr lang="en-US"/>
          </a:p>
        </p:txBody>
      </p:sp>
      <p:sp>
        <p:nvSpPr>
          <p:cNvPr id="6" name="Footer Placeholder 5"/>
          <p:cNvSpPr>
            <a:spLocks noGrp="1"/>
          </p:cNvSpPr>
          <p:nvPr>
            <p:ph type="ftr" sz="quarter" idx="11"/>
          </p:nvPr>
        </p:nvSpPr>
        <p:spPr/>
        <p:txBody>
          <a:bodyPr/>
          <a:lstStyle/>
          <a:p>
            <a:r>
              <a:rPr lang="en-US"/>
              <a:t>PPT-201-01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1272140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05CBD-C947-4155-83A5-5FB558E091C4}" type="datetime1">
              <a:rPr lang="en-US" smtClean="0"/>
              <a:t>12/3/2024</a:t>
            </a:fld>
            <a:endParaRPr lang="en-US"/>
          </a:p>
        </p:txBody>
      </p:sp>
      <p:sp>
        <p:nvSpPr>
          <p:cNvPr id="6" name="Footer Placeholder 5"/>
          <p:cNvSpPr>
            <a:spLocks noGrp="1"/>
          </p:cNvSpPr>
          <p:nvPr>
            <p:ph type="ftr" sz="quarter" idx="11"/>
          </p:nvPr>
        </p:nvSpPr>
        <p:spPr/>
        <p:txBody>
          <a:bodyPr/>
          <a:lstStyle/>
          <a:p>
            <a:r>
              <a:rPr lang="en-US"/>
              <a:t>PPT-201-01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57408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CC31E-6A8F-4EFC-81E6-DE08D790C4DE}" type="datetime1">
              <a:rPr lang="en-US" smtClean="0"/>
              <a:t>12/3/2024</a:t>
            </a:fld>
            <a:endParaRPr lang="en-US"/>
          </a:p>
        </p:txBody>
      </p:sp>
      <p:sp>
        <p:nvSpPr>
          <p:cNvPr id="5" name="Footer Placeholder 4"/>
          <p:cNvSpPr>
            <a:spLocks noGrp="1"/>
          </p:cNvSpPr>
          <p:nvPr>
            <p:ph type="ftr" sz="quarter" idx="11"/>
          </p:nvPr>
        </p:nvSpPr>
        <p:spPr/>
        <p:txBody>
          <a:bodyPr/>
          <a:lstStyle/>
          <a:p>
            <a:r>
              <a:rPr lang="en-US"/>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4003214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EFB29-1D51-4BDD-BA97-1F3D3B755C08}" type="datetime1">
              <a:rPr lang="en-US" smtClean="0"/>
              <a:t>12/3/2024</a:t>
            </a:fld>
            <a:endParaRPr lang="en-US"/>
          </a:p>
        </p:txBody>
      </p:sp>
      <p:sp>
        <p:nvSpPr>
          <p:cNvPr id="5" name="Footer Placeholder 4"/>
          <p:cNvSpPr>
            <a:spLocks noGrp="1"/>
          </p:cNvSpPr>
          <p:nvPr>
            <p:ph type="ftr" sz="quarter" idx="11"/>
          </p:nvPr>
        </p:nvSpPr>
        <p:spPr/>
        <p:txBody>
          <a:bodyPr/>
          <a:lstStyle/>
          <a:p>
            <a:r>
              <a:rPr lang="en-US"/>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extLst>
      <p:ext uri="{BB962C8B-B14F-4D97-AF65-F5344CB8AC3E}">
        <p14:creationId xmlns:p14="http://schemas.microsoft.com/office/powerpoint/2010/main" val="53947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50EC5-431C-4C1A-89F0-D01183D3B622}"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1254B-C14A-4BC0-8400-72065DD33C2D}" type="datetime1">
              <a:rPr lang="en-US" smtClean="0"/>
              <a:t>12/3/2024</a:t>
            </a:fld>
            <a:endParaRPr lang="en-US"/>
          </a:p>
        </p:txBody>
      </p:sp>
      <p:sp>
        <p:nvSpPr>
          <p:cNvPr id="8" name="Footer Placeholder 7"/>
          <p:cNvSpPr>
            <a:spLocks noGrp="1"/>
          </p:cNvSpPr>
          <p:nvPr>
            <p:ph type="ftr" sz="quarter" idx="11"/>
          </p:nvPr>
        </p:nvSpPr>
        <p:spPr/>
        <p:txBody>
          <a:bodyPr/>
          <a:lstStyle/>
          <a:p>
            <a:r>
              <a:rPr lang="en-US"/>
              <a:t>PPT-187-01</a:t>
            </a:r>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58594E-2A12-459B-AC4C-00290672442F}" type="datetime1">
              <a:rPr lang="en-US" smtClean="0"/>
              <a:t>12/3/2024</a:t>
            </a:fld>
            <a:endParaRPr lang="en-US"/>
          </a:p>
        </p:txBody>
      </p:sp>
      <p:sp>
        <p:nvSpPr>
          <p:cNvPr id="4" name="Footer Placeholder 3"/>
          <p:cNvSpPr>
            <a:spLocks noGrp="1"/>
          </p:cNvSpPr>
          <p:nvPr>
            <p:ph type="ftr" sz="quarter" idx="11"/>
          </p:nvPr>
        </p:nvSpPr>
        <p:spPr/>
        <p:txBody>
          <a:bodyPr/>
          <a:lstStyle/>
          <a:p>
            <a:r>
              <a:rPr lang="en-US"/>
              <a:t>PPT-187-01</a:t>
            </a:r>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E2C49-2EE9-40BB-B5AA-38E0979C26DC}" type="datetime1">
              <a:rPr lang="en-US" smtClean="0"/>
              <a:t>12/3/2024</a:t>
            </a:fld>
            <a:endParaRPr lang="en-US"/>
          </a:p>
        </p:txBody>
      </p:sp>
      <p:sp>
        <p:nvSpPr>
          <p:cNvPr id="3" name="Footer Placeholder 2"/>
          <p:cNvSpPr>
            <a:spLocks noGrp="1"/>
          </p:cNvSpPr>
          <p:nvPr>
            <p:ph type="ftr" sz="quarter" idx="11"/>
          </p:nvPr>
        </p:nvSpPr>
        <p:spPr/>
        <p:txBody>
          <a:bodyPr/>
          <a:lstStyle/>
          <a:p>
            <a:r>
              <a:rPr lang="en-US"/>
              <a:t>PPT-187-01</a:t>
            </a:r>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3547B6-BEAB-491C-83A5-7C6932EA9A77}"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0558C7-8C4C-4115-B7AC-233109968A73}" type="datetime1">
              <a:rPr lang="en-US" smtClean="0"/>
              <a:t>12/3/2024</a:t>
            </a:fld>
            <a:endParaRPr lang="en-US"/>
          </a:p>
        </p:txBody>
      </p:sp>
      <p:sp>
        <p:nvSpPr>
          <p:cNvPr id="6" name="Footer Placeholder 5"/>
          <p:cNvSpPr>
            <a:spLocks noGrp="1"/>
          </p:cNvSpPr>
          <p:nvPr>
            <p:ph type="ftr" sz="quarter" idx="11"/>
          </p:nvPr>
        </p:nvSpPr>
        <p:spPr/>
        <p:txBody>
          <a:bodyPr/>
          <a:lstStyle/>
          <a:p>
            <a:r>
              <a:rPr lang="en-US"/>
              <a:t>PPT-187-01</a:t>
            </a:r>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4921D-3C77-4BEC-A63B-42E9866E1BB9}" type="datetime1">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PPT-187-01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7A19B-30A1-4033-B541-D5A3933E47A2}" type="datetime1">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PPT-187-01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640AAA6-FF06-4051-AF09-6E73C3AE1D67}" type="datetime1">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PPT-201-01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a:p>
        </p:txBody>
      </p:sp>
    </p:spTree>
    <p:extLst>
      <p:ext uri="{BB962C8B-B14F-4D97-AF65-F5344CB8AC3E}">
        <p14:creationId xmlns:p14="http://schemas.microsoft.com/office/powerpoint/2010/main" val="1626740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gov/en/services/dli/find-and-register-for-paths-workplace-safety-training-.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https://forms.office.com/Pages/ResponsePage.aspx?id=QSiOQSgB1U2bbEf8Wpob3mV1QUieF2dOqe6x_REn8adUMVg5UFJGNERQOUVGVDBEMzBRRUVLT0dMUC4u&amp;wdLOR=cE2B7533D-009F-F945-B098-8007B419885F" TargetMode="Externa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www.iup.edu/pa-oshaconsultation" TargetMode="External"/><Relationship Id="rId4" Type="http://schemas.openxmlformats.org/officeDocument/2006/relationships/hyperlink" Target="https://www.iup.edu/pa-oshaconsult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www.health.pa.gov/topics/envirohealth/Pages/PennOSHS.aspx" TargetMode="External"/><Relationship Id="rId4" Type="http://schemas.openxmlformats.org/officeDocument/2006/relationships/hyperlink" Target="https://www.iup.edu/pa-oshaconsult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li.pa.gov/Businesses/Compensation/WC/safety/gase/Pages/default.aspx"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hyperlink" Target="https://en.wikipedia.org/wiki/Fatigue_(medica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dli.pa.gov/Businesses/Compensation/WC/safety/paths/Pages/default.aspx"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a:solidFill>
                  <a:schemeClr val="bg1"/>
                </a:solidFill>
                <a:latin typeface="Verdana" pitchFamily="34" charset="0"/>
              </a:rPr>
              <a:t>Fatigue &amp; Worker Safety</a:t>
            </a:r>
          </a:p>
        </p:txBody>
      </p:sp>
      <p:sp>
        <p:nvSpPr>
          <p:cNvPr id="4" name="Slide Number Placeholder 3"/>
          <p:cNvSpPr>
            <a:spLocks noGrp="1"/>
          </p:cNvSpPr>
          <p:nvPr>
            <p:ph type="sldNum" sz="quarter" idx="12"/>
          </p:nvPr>
        </p:nvSpPr>
        <p:spPr>
          <a:xfrm>
            <a:off x="7620000" y="6356350"/>
            <a:ext cx="1066800" cy="365125"/>
          </a:xfrm>
        </p:spPr>
        <p:txBody>
          <a:bodyPr/>
          <a:lstStyle/>
          <a:p>
            <a:fld id="{9BE020C6-8418-4ED9-9D7D-1D3B1DC1856B}" type="slidenum">
              <a:rPr lang="en-US" sz="1400" smtClean="0">
                <a:solidFill>
                  <a:schemeClr val="bg1"/>
                </a:solidFill>
                <a:latin typeface="Verdana" pitchFamily="34" charset="0"/>
              </a:rPr>
              <a:pPr/>
              <a:t>1</a:t>
            </a:fld>
            <a:endParaRPr lang="en-US" sz="140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a:solidFill>
                  <a:schemeClr val="bg1"/>
                </a:solidFill>
                <a:latin typeface="Verdana" pitchFamily="34" charset="0"/>
              </a:rPr>
              <a:t>PPT-187-01</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22401"/>
            <a:ext cx="2798154" cy="18669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2819400"/>
            <a:ext cx="4627765" cy="3067050"/>
          </a:xfrm>
          <a:prstGeom prst="rect">
            <a:avLst/>
          </a:prstGeom>
        </p:spPr>
      </p:pic>
      <p:sp>
        <p:nvSpPr>
          <p:cNvPr id="8" name="Rectangle 7"/>
          <p:cNvSpPr/>
          <p:nvPr/>
        </p:nvSpPr>
        <p:spPr>
          <a:xfrm>
            <a:off x="6153150" y="925830"/>
            <a:ext cx="2933700" cy="646331"/>
          </a:xfrm>
          <a:prstGeom prst="rect">
            <a:avLst/>
          </a:prstGeom>
        </p:spPr>
        <p:txBody>
          <a:bodyPr wrap="square">
            <a:spAutoFit/>
          </a:bodyPr>
          <a:lstStyle/>
          <a:p>
            <a:pPr algn="ctr"/>
            <a:r>
              <a:rPr lang="en-US" sz="1200" i="1">
                <a:latin typeface="Verdana" pitchFamily="34" charset="0"/>
                <a:ea typeface="Verdana" pitchFamily="34" charset="0"/>
                <a:cs typeface="Verdana" pitchFamily="34" charset="0"/>
              </a:rPr>
              <a:t>Bureau of Workers’ Compensation </a:t>
            </a:r>
          </a:p>
          <a:p>
            <a:pPr algn="ctr"/>
            <a:r>
              <a:rPr lang="en-US" sz="1200" i="1">
                <a:latin typeface="Verdana" pitchFamily="34" charset="0"/>
                <a:ea typeface="Verdana" pitchFamily="34" charset="0"/>
                <a:cs typeface="Verdana"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230630"/>
            <a:ext cx="8153400" cy="5099050"/>
          </a:xfrm>
        </p:spPr>
        <p:txBody>
          <a:bodyPr>
            <a:normAutofit fontScale="92500" lnSpcReduction="20000"/>
          </a:bodyPr>
          <a:lstStyle/>
          <a:p>
            <a:pPr algn="l">
              <a:lnSpc>
                <a:spcPct val="120000"/>
              </a:lnSpc>
            </a:pPr>
            <a:r>
              <a:rPr lang="en-US" sz="2600">
                <a:solidFill>
                  <a:schemeClr val="tx1"/>
                </a:solidFill>
              </a:rPr>
              <a:t>Fatigue can occur in all industries; however, some industries have higher risks:</a:t>
            </a:r>
          </a:p>
          <a:p>
            <a:pPr algn="l"/>
            <a:endParaRPr lang="en-US" sz="1400">
              <a:solidFill>
                <a:schemeClr val="tx1"/>
              </a:solidFill>
            </a:endParaRPr>
          </a:p>
          <a:p>
            <a:pPr marL="342900" indent="-342900" algn="l">
              <a:lnSpc>
                <a:spcPct val="110000"/>
              </a:lnSpc>
              <a:buFont typeface="Arial" panose="020B0604020202020204" pitchFamily="34" charset="0"/>
              <a:buChar char="•"/>
            </a:pPr>
            <a:r>
              <a:rPr lang="en-US" sz="2600">
                <a:solidFill>
                  <a:schemeClr val="tx1"/>
                </a:solidFill>
              </a:rPr>
              <a:t>Shift workers</a:t>
            </a:r>
          </a:p>
          <a:p>
            <a:pPr marL="342900" indent="-342900" algn="l">
              <a:buFont typeface="Arial" panose="020B0604020202020204" pitchFamily="34" charset="0"/>
              <a:buChar char="•"/>
            </a:pPr>
            <a:endParaRPr lang="en-US" sz="1400">
              <a:solidFill>
                <a:schemeClr val="tx1"/>
              </a:solidFill>
            </a:endParaRPr>
          </a:p>
          <a:p>
            <a:pPr marL="342900" indent="-342900" algn="l">
              <a:lnSpc>
                <a:spcPct val="110000"/>
              </a:lnSpc>
              <a:buFont typeface="Arial" panose="020B0604020202020204" pitchFamily="34" charset="0"/>
              <a:buChar char="•"/>
            </a:pPr>
            <a:r>
              <a:rPr lang="en-US" sz="2600">
                <a:solidFill>
                  <a:schemeClr val="tx1"/>
                </a:solidFill>
              </a:rPr>
              <a:t>Health care</a:t>
            </a:r>
          </a:p>
          <a:p>
            <a:pPr marL="342900" indent="-342900" algn="l">
              <a:buFont typeface="Arial" panose="020B0604020202020204" pitchFamily="34" charset="0"/>
              <a:buChar char="•"/>
            </a:pPr>
            <a:endParaRPr lang="en-US" sz="1300">
              <a:solidFill>
                <a:schemeClr val="tx1"/>
              </a:solidFill>
            </a:endParaRPr>
          </a:p>
          <a:p>
            <a:pPr marL="342900" indent="-342900" algn="l">
              <a:lnSpc>
                <a:spcPct val="110000"/>
              </a:lnSpc>
              <a:buFont typeface="Arial" panose="020B0604020202020204" pitchFamily="34" charset="0"/>
              <a:buChar char="•"/>
            </a:pPr>
            <a:r>
              <a:rPr lang="en-US" sz="2600">
                <a:solidFill>
                  <a:schemeClr val="tx1"/>
                </a:solidFill>
              </a:rPr>
              <a:t>Drivers</a:t>
            </a:r>
          </a:p>
          <a:p>
            <a:pPr marL="342900" indent="-342900" algn="l">
              <a:buFont typeface="Arial" panose="020B0604020202020204" pitchFamily="34" charset="0"/>
              <a:buChar char="•"/>
            </a:pPr>
            <a:endParaRPr lang="en-US" sz="1300">
              <a:solidFill>
                <a:schemeClr val="tx1"/>
              </a:solidFill>
            </a:endParaRPr>
          </a:p>
          <a:p>
            <a:pPr marL="342900" indent="-342900" algn="l">
              <a:lnSpc>
                <a:spcPct val="110000"/>
              </a:lnSpc>
              <a:buFont typeface="Arial" panose="020B0604020202020204" pitchFamily="34" charset="0"/>
              <a:buChar char="•"/>
            </a:pPr>
            <a:r>
              <a:rPr lang="en-US" sz="2600">
                <a:solidFill>
                  <a:schemeClr val="tx1"/>
                </a:solidFill>
              </a:rPr>
              <a:t>Industries with long work hours</a:t>
            </a:r>
          </a:p>
          <a:p>
            <a:pPr marL="342900" indent="-342900" algn="l">
              <a:buFont typeface="Arial" panose="020B0604020202020204" pitchFamily="34" charset="0"/>
              <a:buChar char="•"/>
            </a:pPr>
            <a:endParaRPr lang="en-US" sz="1300">
              <a:solidFill>
                <a:schemeClr val="tx1"/>
              </a:solidFill>
            </a:endParaRPr>
          </a:p>
          <a:p>
            <a:pPr marL="342900" indent="-342900" algn="l">
              <a:lnSpc>
                <a:spcPct val="110000"/>
              </a:lnSpc>
              <a:buFont typeface="Arial" panose="020B0604020202020204" pitchFamily="34" charset="0"/>
              <a:buChar char="•"/>
            </a:pPr>
            <a:r>
              <a:rPr lang="en-US" sz="2600">
                <a:solidFill>
                  <a:schemeClr val="tx1"/>
                </a:solidFill>
              </a:rPr>
              <a:t>Industries with overtime</a:t>
            </a:r>
          </a:p>
          <a:p>
            <a:pPr marL="342900" indent="-342900" algn="l">
              <a:buFont typeface="Arial" panose="020B0604020202020204" pitchFamily="34" charset="0"/>
              <a:buChar char="•"/>
            </a:pPr>
            <a:endParaRPr lang="en-US" sz="1300">
              <a:solidFill>
                <a:schemeClr val="tx1"/>
              </a:solidFill>
            </a:endParaRPr>
          </a:p>
          <a:p>
            <a:pPr marL="342900" indent="-342900" algn="l">
              <a:lnSpc>
                <a:spcPct val="120000"/>
              </a:lnSpc>
              <a:buFont typeface="Arial" panose="020B0604020202020204" pitchFamily="34" charset="0"/>
              <a:buChar char="•"/>
            </a:pPr>
            <a:r>
              <a:rPr lang="en-US" sz="2600">
                <a:solidFill>
                  <a:schemeClr val="tx1"/>
                </a:solidFill>
              </a:rPr>
              <a:t>Industries that expose workers to harsh environmental conditions</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10</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Industries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1905000"/>
            <a:ext cx="2116962" cy="1898650"/>
          </a:xfrm>
          <a:prstGeom prst="rect">
            <a:avLst/>
          </a:prstGeom>
        </p:spPr>
      </p:pic>
    </p:spTree>
    <p:extLst>
      <p:ext uri="{BB962C8B-B14F-4D97-AF65-F5344CB8AC3E}">
        <p14:creationId xmlns:p14="http://schemas.microsoft.com/office/powerpoint/2010/main" val="319723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81200"/>
            <a:ext cx="8001000" cy="3657600"/>
          </a:xfrm>
        </p:spPr>
        <p:txBody>
          <a:bodyPr/>
          <a:lstStyle/>
          <a:p>
            <a:pPr marL="342900" indent="-342900" algn="l">
              <a:buFont typeface="Arial" panose="020B0604020202020204" pitchFamily="34" charset="0"/>
              <a:buChar char="•"/>
            </a:pPr>
            <a:r>
              <a:rPr lang="en-US">
                <a:solidFill>
                  <a:schemeClr val="tx1"/>
                </a:solidFill>
              </a:rPr>
              <a:t>Weather</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Noise</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Vibrations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Heavy mental task loads for long periods of time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11</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Environmental Conditions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3520" y="1524000"/>
            <a:ext cx="3594100" cy="2781300"/>
          </a:xfrm>
          <a:prstGeom prst="rect">
            <a:avLst/>
          </a:prstGeom>
        </p:spPr>
      </p:pic>
    </p:spTree>
    <p:extLst>
      <p:ext uri="{BB962C8B-B14F-4D97-AF65-F5344CB8AC3E}">
        <p14:creationId xmlns:p14="http://schemas.microsoft.com/office/powerpoint/2010/main" val="39018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199"/>
            <a:ext cx="3276600" cy="4899025"/>
          </a:xfrm>
        </p:spPr>
        <p:txBody>
          <a:bodyPr>
            <a:normAutofit/>
          </a:bodyPr>
          <a:lstStyle/>
          <a:p>
            <a:pPr algn="l"/>
            <a:br>
              <a:rPr lang="en-US">
                <a:solidFill>
                  <a:schemeClr val="tx1"/>
                </a:solidFill>
              </a:rPr>
            </a:br>
            <a:r>
              <a:rPr lang="en-US">
                <a:solidFill>
                  <a:schemeClr val="tx1"/>
                </a:solidFill>
              </a:rPr>
              <a:t>Usual hrs. slept/day</a:t>
            </a:r>
          </a:p>
          <a:p>
            <a:pPr algn="l"/>
            <a:endParaRPr lang="en-US" sz="1000">
              <a:solidFill>
                <a:schemeClr val="tx1"/>
              </a:solidFill>
            </a:endParaRPr>
          </a:p>
          <a:p>
            <a:r>
              <a:rPr lang="en-US" u="sng">
                <a:solidFill>
                  <a:schemeClr val="tx1"/>
                </a:solidFill>
              </a:rPr>
              <a:t>&lt;</a:t>
            </a:r>
            <a:r>
              <a:rPr lang="en-US">
                <a:solidFill>
                  <a:schemeClr val="tx1"/>
                </a:solidFill>
              </a:rPr>
              <a:t> 4.99</a:t>
            </a:r>
          </a:p>
          <a:p>
            <a:br>
              <a:rPr lang="en-US" sz="800">
                <a:solidFill>
                  <a:schemeClr val="tx1"/>
                </a:solidFill>
              </a:rPr>
            </a:br>
            <a:r>
              <a:rPr lang="en-US">
                <a:solidFill>
                  <a:schemeClr val="tx1"/>
                </a:solidFill>
              </a:rPr>
              <a:t>5-5.99</a:t>
            </a:r>
          </a:p>
          <a:p>
            <a:br>
              <a:rPr lang="en-US" sz="800">
                <a:solidFill>
                  <a:schemeClr val="tx1"/>
                </a:solidFill>
              </a:rPr>
            </a:br>
            <a:r>
              <a:rPr lang="en-US">
                <a:solidFill>
                  <a:schemeClr val="tx1"/>
                </a:solidFill>
              </a:rPr>
              <a:t>6-6.99</a:t>
            </a:r>
          </a:p>
          <a:p>
            <a:endParaRPr lang="en-US" sz="800">
              <a:solidFill>
                <a:schemeClr val="tx1"/>
              </a:solidFill>
            </a:endParaRPr>
          </a:p>
          <a:p>
            <a:r>
              <a:rPr lang="en-US">
                <a:solidFill>
                  <a:schemeClr val="tx1"/>
                </a:solidFill>
              </a:rPr>
              <a:t>7-7.99</a:t>
            </a:r>
          </a:p>
          <a:p>
            <a:endParaRPr lang="en-US" sz="800">
              <a:solidFill>
                <a:schemeClr val="tx1"/>
              </a:solidFill>
            </a:endParaRPr>
          </a:p>
          <a:p>
            <a:r>
              <a:rPr lang="en-US">
                <a:solidFill>
                  <a:schemeClr val="tx1"/>
                </a:solidFill>
              </a:rPr>
              <a:t>8-8.99</a:t>
            </a:r>
          </a:p>
          <a:p>
            <a:endParaRPr lang="en-US" sz="800">
              <a:solidFill>
                <a:schemeClr val="tx1"/>
              </a:solidFill>
            </a:endParaRPr>
          </a:p>
          <a:p>
            <a:r>
              <a:rPr lang="en-US">
                <a:solidFill>
                  <a:schemeClr val="tx1"/>
                </a:solidFill>
              </a:rPr>
              <a:t>9-9.99</a:t>
            </a:r>
          </a:p>
          <a:p>
            <a:endParaRPr lang="en-US" sz="900">
              <a:solidFill>
                <a:schemeClr val="tx1"/>
              </a:solidFill>
            </a:endParaRPr>
          </a:p>
          <a:p>
            <a:r>
              <a:rPr lang="en-US">
                <a:solidFill>
                  <a:schemeClr val="tx1"/>
                </a:solidFill>
              </a:rPr>
              <a:t>&gt; 10	</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12</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Statistics</a:t>
            </a:r>
          </a:p>
        </p:txBody>
      </p:sp>
      <p:sp>
        <p:nvSpPr>
          <p:cNvPr id="6" name="Subtitle 1"/>
          <p:cNvSpPr txBox="1">
            <a:spLocks/>
          </p:cNvSpPr>
          <p:nvPr/>
        </p:nvSpPr>
        <p:spPr>
          <a:xfrm>
            <a:off x="4267200" y="1176337"/>
            <a:ext cx="4343399" cy="5060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solidFill>
                  <a:schemeClr val="tx1"/>
                </a:solidFill>
              </a:rPr>
              <a:t>Estimated annual injury incidence per 100 workers</a:t>
            </a:r>
          </a:p>
          <a:p>
            <a:endParaRPr lang="en-US" sz="1000">
              <a:solidFill>
                <a:schemeClr val="tx1"/>
              </a:solidFill>
            </a:endParaRPr>
          </a:p>
          <a:p>
            <a:r>
              <a:rPr lang="en-US">
                <a:solidFill>
                  <a:schemeClr val="tx1"/>
                </a:solidFill>
              </a:rPr>
              <a:t>7.89</a:t>
            </a:r>
          </a:p>
          <a:p>
            <a:endParaRPr lang="en-US" sz="600">
              <a:solidFill>
                <a:schemeClr val="tx1"/>
              </a:solidFill>
            </a:endParaRPr>
          </a:p>
          <a:p>
            <a:r>
              <a:rPr lang="en-US">
                <a:solidFill>
                  <a:schemeClr val="tx1"/>
                </a:solidFill>
              </a:rPr>
              <a:t>5.21</a:t>
            </a:r>
          </a:p>
          <a:p>
            <a:endParaRPr lang="en-US" sz="200">
              <a:solidFill>
                <a:schemeClr val="tx1"/>
              </a:solidFill>
            </a:endParaRPr>
          </a:p>
          <a:p>
            <a:r>
              <a:rPr lang="en-US">
                <a:solidFill>
                  <a:schemeClr val="tx1"/>
                </a:solidFill>
              </a:rPr>
              <a:t>3.62</a:t>
            </a:r>
          </a:p>
          <a:p>
            <a:endParaRPr lang="en-US" sz="800">
              <a:solidFill>
                <a:schemeClr val="tx1"/>
              </a:solidFill>
            </a:endParaRPr>
          </a:p>
          <a:p>
            <a:r>
              <a:rPr lang="en-US">
                <a:solidFill>
                  <a:schemeClr val="tx1"/>
                </a:solidFill>
              </a:rPr>
              <a:t>2.27</a:t>
            </a:r>
          </a:p>
          <a:p>
            <a:endParaRPr lang="en-US" sz="900">
              <a:solidFill>
                <a:schemeClr val="tx1"/>
              </a:solidFill>
            </a:endParaRPr>
          </a:p>
          <a:p>
            <a:r>
              <a:rPr lang="en-US">
                <a:solidFill>
                  <a:schemeClr val="tx1"/>
                </a:solidFill>
              </a:rPr>
              <a:t>2.50</a:t>
            </a:r>
          </a:p>
          <a:p>
            <a:endParaRPr lang="en-US" sz="800">
              <a:solidFill>
                <a:schemeClr val="tx1"/>
              </a:solidFill>
            </a:endParaRPr>
          </a:p>
          <a:p>
            <a:r>
              <a:rPr lang="en-US">
                <a:solidFill>
                  <a:schemeClr val="tx1"/>
                </a:solidFill>
              </a:rPr>
              <a:t>2.22</a:t>
            </a:r>
          </a:p>
          <a:p>
            <a:endParaRPr lang="en-US" sz="900">
              <a:solidFill>
                <a:schemeClr val="tx1"/>
              </a:solidFill>
            </a:endParaRPr>
          </a:p>
          <a:p>
            <a:r>
              <a:rPr lang="en-US">
                <a:solidFill>
                  <a:schemeClr val="tx1"/>
                </a:solidFill>
              </a:rPr>
              <a:t>4.72</a:t>
            </a:r>
          </a:p>
        </p:txBody>
      </p:sp>
      <p:cxnSp>
        <p:nvCxnSpPr>
          <p:cNvPr id="8" name="Straight Arrow Connector 7"/>
          <p:cNvCxnSpPr/>
          <p:nvPr/>
        </p:nvCxnSpPr>
        <p:spPr>
          <a:xfrm>
            <a:off x="2819400" y="24384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2819400" y="29718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2819400" y="34290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819400" y="40386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819400" y="46482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819400" y="51816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819400" y="57912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33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69060"/>
            <a:ext cx="8153400" cy="4953000"/>
          </a:xfrm>
        </p:spPr>
        <p:txBody>
          <a:bodyPr>
            <a:normAutofit/>
          </a:bodyPr>
          <a:lstStyle/>
          <a:p>
            <a:pPr marL="342900" indent="-342900" algn="l">
              <a:buFont typeface="Arial" panose="020B0604020202020204" pitchFamily="34" charset="0"/>
              <a:buChar char="•"/>
            </a:pPr>
            <a:r>
              <a:rPr lang="en-US">
                <a:solidFill>
                  <a:schemeClr val="tx1"/>
                </a:solidFill>
              </a:rPr>
              <a:t>38% of U.S. workers sleep less than 7 hours a night.</a:t>
            </a:r>
            <a:r>
              <a:rPr lang="en-US" sz="1800">
                <a:solidFill>
                  <a:schemeClr val="tx1"/>
                </a:solidFill>
              </a:rPr>
              <a:t>*</a:t>
            </a:r>
            <a:endParaRPr lang="en-US">
              <a:solidFill>
                <a:schemeClr val="tx1"/>
              </a:solidFill>
            </a:endParaRP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Workers who have a sleeping disorder are more likely to be involved in a workplace safety incident.</a:t>
            </a:r>
            <a:r>
              <a:rPr lang="en-US" sz="1800">
                <a:solidFill>
                  <a:schemeClr val="tx1"/>
                </a:solidFill>
              </a:rPr>
              <a:t>*</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Fatigue-related productivity losses cost almost $2,000 per worker each year.</a:t>
            </a:r>
            <a:r>
              <a:rPr lang="en-US" sz="1800">
                <a:solidFill>
                  <a:schemeClr val="tx1"/>
                </a:solidFill>
              </a:rPr>
              <a:t>#</a:t>
            </a:r>
          </a:p>
          <a:p>
            <a:pPr algn="l"/>
            <a:br>
              <a:rPr lang="en-US">
                <a:solidFill>
                  <a:schemeClr val="tx1"/>
                </a:solidFill>
              </a:rPr>
            </a:br>
            <a:endParaRPr lang="en-US">
              <a:solidFill>
                <a:schemeClr val="tx1"/>
              </a:solidFill>
            </a:endParaRPr>
          </a:p>
          <a:p>
            <a:pPr algn="l"/>
            <a:r>
              <a:rPr lang="en-US" sz="1200">
                <a:solidFill>
                  <a:schemeClr val="tx1"/>
                </a:solidFill>
              </a:rPr>
              <a:t>* According to NIOSH</a:t>
            </a:r>
            <a:br>
              <a:rPr lang="en-US" sz="1200">
                <a:solidFill>
                  <a:schemeClr val="tx1"/>
                </a:solidFill>
              </a:rPr>
            </a:br>
            <a:r>
              <a:rPr lang="en-US" sz="1200">
                <a:solidFill>
                  <a:schemeClr val="tx1"/>
                </a:solidFill>
              </a:rPr>
              <a:t># According to Cupertino, CA-based Alertness Solutions</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13</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Statistics</a:t>
            </a:r>
          </a:p>
        </p:txBody>
      </p:sp>
    </p:spTree>
    <p:extLst>
      <p:ext uri="{BB962C8B-B14F-4D97-AF65-F5344CB8AC3E}">
        <p14:creationId xmlns:p14="http://schemas.microsoft.com/office/powerpoint/2010/main" val="9201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4953000"/>
          </a:xfrm>
        </p:spPr>
        <p:txBody>
          <a:bodyPr/>
          <a:lstStyle/>
          <a:p>
            <a:pPr marL="342900" indent="-342900" algn="l">
              <a:buFont typeface="Arial" panose="020B0604020202020204" pitchFamily="34" charset="0"/>
              <a:buChar char="•"/>
            </a:pPr>
            <a:r>
              <a:rPr lang="en-US">
                <a:solidFill>
                  <a:schemeClr val="tx1"/>
                </a:solidFill>
              </a:rPr>
              <a:t>Lack of sleep results in a 13% increased risk of death.</a:t>
            </a:r>
            <a:r>
              <a:rPr lang="en-US" sz="1800">
                <a:solidFill>
                  <a:schemeClr val="tx1"/>
                </a:solidFill>
              </a:rPr>
              <a:t>*</a:t>
            </a:r>
            <a:endParaRPr lang="en-US">
              <a:solidFill>
                <a:schemeClr val="tx1"/>
              </a:solidFill>
            </a:endParaRP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Lack of sleep results in the loss of 1.2 million workdays per year.</a:t>
            </a:r>
            <a:r>
              <a:rPr lang="en-US" sz="1800">
                <a:solidFill>
                  <a:schemeClr val="tx1"/>
                </a:solidFill>
              </a:rPr>
              <a:t>*</a:t>
            </a: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marL="342900" indent="-342900" algn="l">
              <a:buFont typeface="Arial" panose="020B0604020202020204" pitchFamily="34" charset="0"/>
              <a:buChar char="•"/>
            </a:pPr>
            <a:endParaRPr lang="en-US" sz="1800">
              <a:solidFill>
                <a:schemeClr val="tx1"/>
              </a:solidFill>
            </a:endParaRPr>
          </a:p>
          <a:p>
            <a:pPr algn="l"/>
            <a:r>
              <a:rPr lang="en-US" sz="1200">
                <a:solidFill>
                  <a:schemeClr val="tx1"/>
                </a:solidFill>
              </a:rPr>
              <a:t>* RAND Corporations</a:t>
            </a:r>
            <a:endParaRPr lang="en-US" sz="1600">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14</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Statistics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3352800"/>
            <a:ext cx="3814144" cy="2546604"/>
          </a:xfrm>
          <a:prstGeom prst="rect">
            <a:avLst/>
          </a:prstGeom>
        </p:spPr>
      </p:pic>
    </p:spTree>
    <p:extLst>
      <p:ext uri="{BB962C8B-B14F-4D97-AF65-F5344CB8AC3E}">
        <p14:creationId xmlns:p14="http://schemas.microsoft.com/office/powerpoint/2010/main" val="239970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58194"/>
            <a:ext cx="8153400" cy="4572000"/>
          </a:xfrm>
        </p:spPr>
        <p:txBody>
          <a:bodyPr>
            <a:normAutofit/>
          </a:bodyPr>
          <a:lstStyle/>
          <a:p>
            <a:pPr marL="342900" indent="-342900" algn="l">
              <a:buFont typeface="Arial" panose="020B0604020202020204" pitchFamily="34" charset="0"/>
              <a:buChar char="•"/>
            </a:pPr>
            <a:r>
              <a:rPr lang="en-US">
                <a:solidFill>
                  <a:schemeClr val="tx1"/>
                </a:solidFill>
              </a:rPr>
              <a:t>Taking breaks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Adopting better sleep habits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Understand the importance of sleep; promote it</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Create brighter workplaces with settings for naps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Deter lengthy use of electronic devices after work</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15</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Solutions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622" y="1219200"/>
            <a:ext cx="2895600" cy="1737360"/>
          </a:xfrm>
          <a:prstGeom prst="rect">
            <a:avLst/>
          </a:prstGeom>
        </p:spPr>
      </p:pic>
    </p:spTree>
    <p:extLst>
      <p:ext uri="{BB962C8B-B14F-4D97-AF65-F5344CB8AC3E}">
        <p14:creationId xmlns:p14="http://schemas.microsoft.com/office/powerpoint/2010/main" val="268648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4953000"/>
          </a:xfrm>
        </p:spPr>
        <p:txBody>
          <a:bodyPr>
            <a:normAutofit/>
          </a:bodyPr>
          <a:lstStyle/>
          <a:p>
            <a:pPr marL="342900" indent="-342900" algn="l">
              <a:buFont typeface="Arial" panose="020B0604020202020204" pitchFamily="34" charset="0"/>
              <a:buChar char="•"/>
            </a:pPr>
            <a:r>
              <a:rPr lang="en-US">
                <a:solidFill>
                  <a:schemeClr val="tx1"/>
                </a:solidFill>
              </a:rPr>
              <a:t>Working during the day rather than at night</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Restricting consecutive day shifts to five or six days and night shifts to four days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Ensuring workers have at least two consecutive days off</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Making schedules consistent</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Providing frequent breaks</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16</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More Solutions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009" y="4191000"/>
            <a:ext cx="2899791" cy="1726066"/>
          </a:xfrm>
          <a:prstGeom prst="rect">
            <a:avLst/>
          </a:prstGeom>
        </p:spPr>
      </p:pic>
    </p:spTree>
    <p:extLst>
      <p:ext uri="{BB962C8B-B14F-4D97-AF65-F5344CB8AC3E}">
        <p14:creationId xmlns:p14="http://schemas.microsoft.com/office/powerpoint/2010/main" val="234088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76400"/>
            <a:ext cx="8153400" cy="4267200"/>
          </a:xfrm>
        </p:spPr>
        <p:txBody>
          <a:bodyPr/>
          <a:lstStyle/>
          <a:p>
            <a:pPr algn="l"/>
            <a:r>
              <a:rPr lang="en-US">
                <a:solidFill>
                  <a:schemeClr val="tx1"/>
                </a:solidFill>
              </a:rPr>
              <a:t>Supervisors should be alert for signs of excessive fatigue such as:</a:t>
            </a:r>
          </a:p>
          <a:p>
            <a:pPr algn="l"/>
            <a:endParaRPr lang="en-US">
              <a:solidFill>
                <a:schemeClr val="tx1"/>
              </a:solidFill>
            </a:endParaRPr>
          </a:p>
          <a:p>
            <a:pPr marL="342900" indent="-342900" algn="l">
              <a:buFont typeface="Arial" panose="020B0604020202020204" pitchFamily="34" charset="0"/>
              <a:buChar char="•"/>
            </a:pPr>
            <a:r>
              <a:rPr lang="en-US">
                <a:solidFill>
                  <a:schemeClr val="tx1"/>
                </a:solidFill>
              </a:rPr>
              <a:t>Yawning</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Head dropping</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Difficulty remembering or concentrating</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17</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Signs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2438400"/>
            <a:ext cx="2728912" cy="2048336"/>
          </a:xfrm>
          <a:prstGeom prst="rect">
            <a:avLst/>
          </a:prstGeom>
        </p:spPr>
      </p:pic>
    </p:spTree>
    <p:extLst>
      <p:ext uri="{BB962C8B-B14F-4D97-AF65-F5344CB8AC3E}">
        <p14:creationId xmlns:p14="http://schemas.microsoft.com/office/powerpoint/2010/main" val="408750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447800"/>
            <a:ext cx="8153400" cy="4572000"/>
          </a:xfrm>
        </p:spPr>
        <p:txBody>
          <a:bodyPr>
            <a:normAutofit lnSpcReduction="10000"/>
          </a:bodyPr>
          <a:lstStyle/>
          <a:p>
            <a:pPr marL="342900" indent="-342900" algn="l">
              <a:lnSpc>
                <a:spcPct val="110000"/>
              </a:lnSpc>
              <a:buFont typeface="Arial" panose="020B0604020202020204" pitchFamily="34" charset="0"/>
              <a:buChar char="•"/>
            </a:pPr>
            <a:r>
              <a:rPr lang="en-US">
                <a:solidFill>
                  <a:schemeClr val="tx1"/>
                </a:solidFill>
              </a:rPr>
              <a:t>Reporting of fatigue-related incidents</a:t>
            </a:r>
          </a:p>
          <a:p>
            <a:pPr marL="342900" indent="-342900" algn="l">
              <a:buFont typeface="Arial" panose="020B0604020202020204" pitchFamily="34" charset="0"/>
              <a:buChar char="•"/>
            </a:pPr>
            <a:endParaRPr lang="en-US">
              <a:solidFill>
                <a:schemeClr val="tx1"/>
              </a:solidFill>
            </a:endParaRPr>
          </a:p>
          <a:p>
            <a:pPr marL="342900" indent="-342900" algn="l">
              <a:lnSpc>
                <a:spcPct val="110000"/>
              </a:lnSpc>
              <a:buFont typeface="Arial" panose="020B0604020202020204" pitchFamily="34" charset="0"/>
              <a:buChar char="•"/>
            </a:pPr>
            <a:r>
              <a:rPr lang="en-US">
                <a:solidFill>
                  <a:schemeClr val="tx1"/>
                </a:solidFill>
              </a:rPr>
              <a:t>Investigation</a:t>
            </a:r>
          </a:p>
          <a:p>
            <a:pPr marL="342900" indent="-342900" algn="l">
              <a:buFont typeface="Arial" panose="020B0604020202020204" pitchFamily="34" charset="0"/>
              <a:buChar char="•"/>
            </a:pPr>
            <a:endParaRPr lang="en-US">
              <a:solidFill>
                <a:schemeClr val="tx1"/>
              </a:solidFill>
            </a:endParaRPr>
          </a:p>
          <a:p>
            <a:pPr marL="342900" indent="-342900" algn="l">
              <a:lnSpc>
                <a:spcPct val="110000"/>
              </a:lnSpc>
              <a:buFont typeface="Arial" panose="020B0604020202020204" pitchFamily="34" charset="0"/>
              <a:buChar char="•"/>
            </a:pPr>
            <a:r>
              <a:rPr lang="en-US">
                <a:solidFill>
                  <a:schemeClr val="tx1"/>
                </a:solidFill>
              </a:rPr>
              <a:t>Training for employees on fatigue and managing sleep disorders</a:t>
            </a:r>
          </a:p>
          <a:p>
            <a:pPr marL="342900" indent="-342900" algn="l">
              <a:buFont typeface="Arial" panose="020B0604020202020204" pitchFamily="34" charset="0"/>
              <a:buChar char="•"/>
            </a:pPr>
            <a:endParaRPr lang="en-US">
              <a:solidFill>
                <a:schemeClr val="tx1"/>
              </a:solidFill>
            </a:endParaRPr>
          </a:p>
          <a:p>
            <a:pPr marL="342900" indent="-342900" algn="l">
              <a:lnSpc>
                <a:spcPct val="110000"/>
              </a:lnSpc>
              <a:buFont typeface="Arial" panose="020B0604020202020204" pitchFamily="34" charset="0"/>
              <a:buChar char="•"/>
            </a:pPr>
            <a:r>
              <a:rPr lang="en-US">
                <a:solidFill>
                  <a:schemeClr val="tx1"/>
                </a:solidFill>
              </a:rPr>
              <a:t>Auditing</a:t>
            </a:r>
          </a:p>
          <a:p>
            <a:pPr marL="342900" indent="-342900" algn="l">
              <a:buFont typeface="Arial" panose="020B0604020202020204" pitchFamily="34" charset="0"/>
              <a:buChar char="•"/>
            </a:pPr>
            <a:endParaRPr lang="en-US">
              <a:solidFill>
                <a:schemeClr val="tx1"/>
              </a:solidFill>
            </a:endParaRPr>
          </a:p>
          <a:p>
            <a:pPr marL="342900" indent="-342900" algn="l">
              <a:lnSpc>
                <a:spcPct val="110000"/>
              </a:lnSpc>
              <a:buFont typeface="Arial" panose="020B0604020202020204" pitchFamily="34" charset="0"/>
              <a:buChar char="•"/>
            </a:pPr>
            <a:r>
              <a:rPr lang="en-US">
                <a:solidFill>
                  <a:schemeClr val="tx1"/>
                </a:solidFill>
              </a:rPr>
              <a:t>Are sleep disorders covered on the insurance plan?</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18</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Risk Management</a:t>
            </a:r>
          </a:p>
        </p:txBody>
      </p:sp>
    </p:spTree>
    <p:extLst>
      <p:ext uri="{BB962C8B-B14F-4D97-AF65-F5344CB8AC3E}">
        <p14:creationId xmlns:p14="http://schemas.microsoft.com/office/powerpoint/2010/main" val="406583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495800"/>
          </a:xfrm>
        </p:spPr>
        <p:txBody>
          <a:bodyPr/>
          <a:lstStyle/>
          <a:p>
            <a:pPr marL="342900" indent="-342900" algn="l">
              <a:buFont typeface="Arial" panose="020B0604020202020204" pitchFamily="34" charset="0"/>
              <a:buChar char="•"/>
            </a:pPr>
            <a:r>
              <a:rPr lang="en-US">
                <a:solidFill>
                  <a:schemeClr val="tx1"/>
                </a:solidFill>
              </a:rPr>
              <a:t>Taking breaks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Caffeine</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Changing environmental factors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Do not consume alcohol before bedtime</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Moving safety-sensitive work to other employees or another time to take advantage of alertness</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19</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Risk Management</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1295400"/>
            <a:ext cx="2276475" cy="2486025"/>
          </a:xfrm>
          <a:prstGeom prst="rect">
            <a:avLst/>
          </a:prstGeom>
        </p:spPr>
      </p:pic>
    </p:spTree>
    <p:extLst>
      <p:ext uri="{BB962C8B-B14F-4D97-AF65-F5344CB8AC3E}">
        <p14:creationId xmlns:p14="http://schemas.microsoft.com/office/powerpoint/2010/main" val="202626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548130"/>
            <a:ext cx="3924300" cy="4267200"/>
          </a:xfrm>
        </p:spPr>
        <p:txBody>
          <a:bodyPr/>
          <a:lstStyle/>
          <a:p>
            <a:pPr marL="342900" indent="-342900" algn="l">
              <a:buFont typeface="Arial" panose="020B0604020202020204" pitchFamily="34" charset="0"/>
              <a:buChar char="•"/>
            </a:pPr>
            <a:r>
              <a:rPr lang="en-US">
                <a:solidFill>
                  <a:schemeClr val="tx1"/>
                </a:solidFill>
              </a:rPr>
              <a:t>Definition</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Causes &amp; Effects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Statistics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Solutions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Risk Management</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a:t>
            </a:fld>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Overview</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1300480"/>
            <a:ext cx="2705100" cy="2381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4090" y="3981450"/>
            <a:ext cx="2023110" cy="1984204"/>
          </a:xfrm>
          <a:prstGeom prst="rect">
            <a:avLst/>
          </a:prstGeom>
        </p:spPr>
      </p:pic>
    </p:spTree>
    <p:extLst>
      <p:ext uri="{BB962C8B-B14F-4D97-AF65-F5344CB8AC3E}">
        <p14:creationId xmlns:p14="http://schemas.microsoft.com/office/powerpoint/2010/main" val="4152694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495800"/>
          </a:xfrm>
        </p:spPr>
        <p:txBody>
          <a:bodyPr/>
          <a:lstStyle/>
          <a:p>
            <a:pPr marL="342900" indent="-342900" algn="l">
              <a:buFont typeface="Arial" panose="020B0604020202020204" pitchFamily="34" charset="0"/>
              <a:buChar char="•"/>
            </a:pPr>
            <a:r>
              <a:rPr lang="en-US">
                <a:solidFill>
                  <a:schemeClr val="tx1"/>
                </a:solidFill>
              </a:rPr>
              <a:t>Improve lighting</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Minimizing humidity</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Minimizing monotonous noise</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Minimizing vibration</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Making sure the temperature is cooler – especially at night</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20</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Risk Management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3610" y="1676400"/>
            <a:ext cx="2379028" cy="2419350"/>
          </a:xfrm>
          <a:prstGeom prst="rect">
            <a:avLst/>
          </a:prstGeom>
        </p:spPr>
      </p:pic>
    </p:spTree>
    <p:extLst>
      <p:ext uri="{BB962C8B-B14F-4D97-AF65-F5344CB8AC3E}">
        <p14:creationId xmlns:p14="http://schemas.microsoft.com/office/powerpoint/2010/main" val="187466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947862"/>
            <a:ext cx="8153400" cy="4267200"/>
          </a:xfrm>
        </p:spPr>
        <p:txBody>
          <a:bodyPr/>
          <a:lstStyle/>
          <a:p>
            <a:pPr marL="342900" indent="-342900" algn="l">
              <a:buFont typeface="Arial" panose="020B0604020202020204" pitchFamily="34" charset="0"/>
              <a:buChar char="•"/>
            </a:pPr>
            <a:r>
              <a:rPr lang="en-US">
                <a:solidFill>
                  <a:schemeClr val="tx1"/>
                </a:solidFill>
              </a:rPr>
              <a:t>Balancing workload and staffing</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Shift scheduling</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Workplace design/redesign</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Monitoring of fatigue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21</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Risk Management</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460" y="2590800"/>
            <a:ext cx="2168668" cy="3133725"/>
          </a:xfrm>
          <a:prstGeom prst="rect">
            <a:avLst/>
          </a:prstGeom>
        </p:spPr>
      </p:pic>
    </p:spTree>
    <p:extLst>
      <p:ext uri="{BB962C8B-B14F-4D97-AF65-F5344CB8AC3E}">
        <p14:creationId xmlns:p14="http://schemas.microsoft.com/office/powerpoint/2010/main" val="325538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219200"/>
            <a:ext cx="8153400" cy="4953000"/>
          </a:xfrm>
        </p:spPr>
        <p:txBody>
          <a:bodyPr>
            <a:normAutofit/>
          </a:bodyPr>
          <a:lstStyle/>
          <a:p>
            <a:pPr marL="342900" indent="-342900" algn="l">
              <a:buFont typeface="Arial" panose="020B0604020202020204" pitchFamily="34" charset="0"/>
              <a:buChar char="•"/>
            </a:pPr>
            <a:r>
              <a:rPr lang="en-US">
                <a:solidFill>
                  <a:schemeClr val="tx1"/>
                </a:solidFill>
              </a:rPr>
              <a:t>Fatigue related hazards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Sleep disorders</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Diet</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Exercise</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How to get adequate and quality sleep</a:t>
            </a:r>
          </a:p>
          <a:p>
            <a:pPr marL="342900" indent="-342900" algn="l">
              <a:buFont typeface="Arial" panose="020B0604020202020204" pitchFamily="34" charset="0"/>
              <a:buChar char="•"/>
            </a:pPr>
            <a:endParaRPr lang="en-US">
              <a:solidFill>
                <a:schemeClr val="tx1"/>
              </a:solidFill>
            </a:endParaRPr>
          </a:p>
          <a:p>
            <a:pPr marL="342900" indent="-342900" algn="l">
              <a:buFont typeface="Arial" panose="020B0604020202020204" pitchFamily="34" charset="0"/>
              <a:buChar char="•"/>
            </a:pPr>
            <a:r>
              <a:rPr lang="en-US">
                <a:solidFill>
                  <a:schemeClr val="tx1"/>
                </a:solidFill>
              </a:rPr>
              <a:t>How to recognize fatigue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22</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Training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5876" y="1752600"/>
            <a:ext cx="3675924" cy="2743200"/>
          </a:xfrm>
          <a:prstGeom prst="rect">
            <a:avLst/>
          </a:prstGeom>
        </p:spPr>
      </p:pic>
    </p:spTree>
    <p:extLst>
      <p:ext uri="{BB962C8B-B14F-4D97-AF65-F5344CB8AC3E}">
        <p14:creationId xmlns:p14="http://schemas.microsoft.com/office/powerpoint/2010/main" val="110439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77290"/>
            <a:ext cx="8153400" cy="4648200"/>
          </a:xfrm>
        </p:spPr>
        <p:txBody>
          <a:bodyPr/>
          <a:lstStyle/>
          <a:p>
            <a:pPr algn="l"/>
            <a:r>
              <a:rPr lang="en-US">
                <a:solidFill>
                  <a:schemeClr val="tx1"/>
                </a:solidFill>
              </a:rPr>
              <a:t>Tips for getting a good night’s sleep</a:t>
            </a:r>
          </a:p>
          <a:p>
            <a:pPr algn="l"/>
            <a:endParaRPr lang="en-US">
              <a:solidFill>
                <a:schemeClr val="tx1"/>
              </a:solidFill>
            </a:endParaRPr>
          </a:p>
          <a:p>
            <a:pPr marL="457200" indent="-457200" algn="l">
              <a:buFont typeface="+mj-lt"/>
              <a:buAutoNum type="arabicPeriod"/>
            </a:pPr>
            <a:r>
              <a:rPr lang="en-US" u="sng">
                <a:solidFill>
                  <a:schemeClr val="tx1"/>
                </a:solidFill>
              </a:rPr>
              <a:t>Repay your debt </a:t>
            </a:r>
            <a:r>
              <a:rPr lang="en-US">
                <a:solidFill>
                  <a:schemeClr val="tx1"/>
                </a:solidFill>
              </a:rPr>
              <a:t>- The lack of enough sleep over time can result in a sleep debt. </a:t>
            </a:r>
          </a:p>
          <a:p>
            <a:pPr marL="457200" indent="-457200" algn="l">
              <a:buFont typeface="Arial" panose="020B0604020202020204" pitchFamily="34" charset="0"/>
              <a:buChar char="•"/>
            </a:pPr>
            <a:r>
              <a:rPr lang="en-US">
                <a:solidFill>
                  <a:schemeClr val="tx1"/>
                </a:solidFill>
              </a:rPr>
              <a:t>This is the difference between the amount of sleep you need and the amount you get. </a:t>
            </a:r>
          </a:p>
          <a:p>
            <a:pPr marL="457200" indent="-457200" algn="l">
              <a:buFont typeface="Arial" panose="020B0604020202020204" pitchFamily="34" charset="0"/>
              <a:buChar char="•"/>
            </a:pPr>
            <a:r>
              <a:rPr lang="en-US">
                <a:solidFill>
                  <a:schemeClr val="tx1"/>
                </a:solidFill>
              </a:rPr>
              <a:t>This debt can be repaid by tacking on extra time each night until you feel caught up.</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23</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4572000"/>
            <a:ext cx="2209800" cy="1473200"/>
          </a:xfrm>
          <a:prstGeom prst="rect">
            <a:avLst/>
          </a:prstGeom>
        </p:spPr>
      </p:pic>
    </p:spTree>
    <p:extLst>
      <p:ext uri="{BB962C8B-B14F-4D97-AF65-F5344CB8AC3E}">
        <p14:creationId xmlns:p14="http://schemas.microsoft.com/office/powerpoint/2010/main" val="382988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43000"/>
            <a:ext cx="8153400" cy="4343400"/>
          </a:xfrm>
        </p:spPr>
        <p:txBody>
          <a:bodyPr/>
          <a:lstStyle/>
          <a:p>
            <a:pPr marL="457200" indent="-457200" algn="l">
              <a:buFont typeface="+mj-lt"/>
              <a:buAutoNum type="arabicPeriod" startAt="2"/>
            </a:pPr>
            <a:r>
              <a:rPr lang="en-US" u="sng">
                <a:solidFill>
                  <a:schemeClr val="tx1"/>
                </a:solidFill>
              </a:rPr>
              <a:t>Exercise by Day to Sleep at Night </a:t>
            </a:r>
            <a:r>
              <a:rPr lang="en-US">
                <a:solidFill>
                  <a:schemeClr val="tx1"/>
                </a:solidFill>
              </a:rPr>
              <a:t>- Regular exercise can help you sleep better. </a:t>
            </a:r>
          </a:p>
          <a:p>
            <a:pPr marL="457200" indent="-457200" algn="l">
              <a:buFont typeface="Arial" panose="020B0604020202020204" pitchFamily="34" charset="0"/>
              <a:buChar char="•"/>
            </a:pPr>
            <a:r>
              <a:rPr lang="en-US">
                <a:solidFill>
                  <a:schemeClr val="tx1"/>
                </a:solidFill>
              </a:rPr>
              <a:t>For best results, exercise outside before dinner. But don't rev up with exercise near bedtime. </a:t>
            </a:r>
          </a:p>
          <a:p>
            <a:pPr marL="457200" indent="-457200" algn="l">
              <a:buFont typeface="Arial" panose="020B0604020202020204" pitchFamily="34" charset="0"/>
              <a:buChar char="•"/>
            </a:pPr>
            <a:r>
              <a:rPr lang="en-US">
                <a:solidFill>
                  <a:schemeClr val="tx1"/>
                </a:solidFill>
              </a:rPr>
              <a:t>In the evening, light yoga or stretches can help you wind down. </a:t>
            </a:r>
          </a:p>
          <a:p>
            <a:pPr marL="457200" indent="-457200" algn="l">
              <a:buFont typeface="Arial" panose="020B0604020202020204" pitchFamily="34" charset="0"/>
              <a:buChar char="•"/>
            </a:pPr>
            <a:r>
              <a:rPr lang="en-US">
                <a:solidFill>
                  <a:schemeClr val="tx1"/>
                </a:solidFill>
              </a:rPr>
              <a:t>If you have a medical problem or are over 50 check with your doctor before starting an exercise routine.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24</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4495800"/>
            <a:ext cx="2503170" cy="1675273"/>
          </a:xfrm>
          <a:prstGeom prst="rect">
            <a:avLst/>
          </a:prstGeom>
        </p:spPr>
      </p:pic>
    </p:spTree>
    <p:extLst>
      <p:ext uri="{BB962C8B-B14F-4D97-AF65-F5344CB8AC3E}">
        <p14:creationId xmlns:p14="http://schemas.microsoft.com/office/powerpoint/2010/main" val="71080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104900"/>
            <a:ext cx="8153400" cy="4648200"/>
          </a:xfrm>
        </p:spPr>
        <p:txBody>
          <a:bodyPr/>
          <a:lstStyle/>
          <a:p>
            <a:pPr marL="457200" indent="-457200" algn="l">
              <a:buFont typeface="+mj-lt"/>
              <a:buAutoNum type="arabicPeriod" startAt="3"/>
            </a:pPr>
            <a:r>
              <a:rPr lang="en-US" u="sng">
                <a:solidFill>
                  <a:schemeClr val="tx1"/>
                </a:solidFill>
              </a:rPr>
              <a:t>Choose Evening Snacks Wisely</a:t>
            </a:r>
            <a:r>
              <a:rPr lang="en-US">
                <a:solidFill>
                  <a:schemeClr val="tx1"/>
                </a:solidFill>
              </a:rPr>
              <a:t> - An oatmeal raisin cookie and a glass of milk can help you fall asleep. </a:t>
            </a:r>
          </a:p>
          <a:p>
            <a:pPr marL="457200" indent="-457200" algn="l">
              <a:buFont typeface="Arial" panose="020B0604020202020204" pitchFamily="34" charset="0"/>
              <a:buChar char="•"/>
            </a:pPr>
            <a:r>
              <a:rPr lang="en-US">
                <a:solidFill>
                  <a:schemeClr val="tx1"/>
                </a:solidFill>
              </a:rPr>
              <a:t>That's because this snack includes complex carbs that likely increase levels of sleep-inducing amino acid tryptophan. Other sleep-boosting choices: a piece of whole grain </a:t>
            </a:r>
            <a:br>
              <a:rPr lang="en-US">
                <a:solidFill>
                  <a:schemeClr val="tx1"/>
                </a:solidFill>
              </a:rPr>
            </a:br>
            <a:r>
              <a:rPr lang="en-US">
                <a:solidFill>
                  <a:schemeClr val="tx1"/>
                </a:solidFill>
              </a:rPr>
              <a:t>toast or a small bowl of </a:t>
            </a:r>
            <a:br>
              <a:rPr lang="en-US">
                <a:solidFill>
                  <a:schemeClr val="tx1"/>
                </a:solidFill>
              </a:rPr>
            </a:br>
            <a:r>
              <a:rPr lang="en-US">
                <a:solidFill>
                  <a:schemeClr val="tx1"/>
                </a:solidFill>
              </a:rPr>
              <a:t>cereal.</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25</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3971139"/>
            <a:ext cx="2133600" cy="2140736"/>
          </a:xfrm>
          <a:prstGeom prst="rect">
            <a:avLst/>
          </a:prstGeom>
        </p:spPr>
      </p:pic>
    </p:spTree>
    <p:extLst>
      <p:ext uri="{BB962C8B-B14F-4D97-AF65-F5344CB8AC3E}">
        <p14:creationId xmlns:p14="http://schemas.microsoft.com/office/powerpoint/2010/main" val="363993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7210" y="1144270"/>
            <a:ext cx="8153400" cy="4648200"/>
          </a:xfrm>
        </p:spPr>
        <p:txBody>
          <a:bodyPr/>
          <a:lstStyle/>
          <a:p>
            <a:pPr marL="457200" indent="-457200" algn="l">
              <a:buFont typeface="+mj-lt"/>
              <a:buAutoNum type="arabicPeriod" startAt="4"/>
            </a:pPr>
            <a:r>
              <a:rPr lang="en-US" u="sng">
                <a:solidFill>
                  <a:schemeClr val="tx1"/>
                </a:solidFill>
              </a:rPr>
              <a:t>Get on a Sleep Schedule</a:t>
            </a:r>
            <a:r>
              <a:rPr lang="en-US">
                <a:solidFill>
                  <a:schemeClr val="tx1"/>
                </a:solidFill>
              </a:rPr>
              <a:t> - The average person needs 7-9 hours of sleep per night. </a:t>
            </a:r>
          </a:p>
          <a:p>
            <a:pPr marL="457200" indent="-457200" algn="l">
              <a:buFont typeface="Arial" panose="020B0604020202020204" pitchFamily="34" charset="0"/>
              <a:buChar char="•"/>
            </a:pPr>
            <a:r>
              <a:rPr lang="en-US">
                <a:solidFill>
                  <a:schemeClr val="tx1"/>
                </a:solidFill>
              </a:rPr>
              <a:t>Most experts recommend maintaining a consistent sleep schedule even on days when you can sleep in. </a:t>
            </a:r>
          </a:p>
          <a:p>
            <a:pPr marL="457200" indent="-457200" algn="l">
              <a:buFont typeface="Arial" panose="020B0604020202020204" pitchFamily="34" charset="0"/>
              <a:buChar char="•"/>
            </a:pPr>
            <a:r>
              <a:rPr lang="en-US">
                <a:solidFill>
                  <a:schemeClr val="tx1"/>
                </a:solidFill>
              </a:rPr>
              <a:t>This balances a person's internal clock, allowing them to stay awake when needed and fall asleep when ready. </a:t>
            </a:r>
          </a:p>
          <a:p>
            <a:pPr marL="457200" indent="-457200" algn="l">
              <a:buFont typeface="Arial" panose="020B0604020202020204" pitchFamily="34" charset="0"/>
              <a:buChar char="•"/>
            </a:pPr>
            <a:r>
              <a:rPr lang="en-US">
                <a:solidFill>
                  <a:schemeClr val="tx1"/>
                </a:solidFill>
              </a:rPr>
              <a:t>It helps if your bedroom is conducive to sleep: dark, cool, and quiet.</a:t>
            </a:r>
            <a:endParaRPr lang="en-US" u="sng">
              <a:solidFill>
                <a:schemeClr val="tx1"/>
              </a:solidFill>
            </a:endParaRPr>
          </a:p>
          <a:p>
            <a:pPr marL="457200" indent="-457200" algn="l">
              <a:buFont typeface="+mj-lt"/>
              <a:buAutoNum type="arabicPeriod" startAt="4"/>
            </a:pPr>
            <a:endParaRPr lang="en-US">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26</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4776470"/>
            <a:ext cx="1946910" cy="1297940"/>
          </a:xfrm>
          <a:prstGeom prst="rect">
            <a:avLst/>
          </a:prstGeom>
        </p:spPr>
      </p:pic>
    </p:spTree>
    <p:extLst>
      <p:ext uri="{BB962C8B-B14F-4D97-AF65-F5344CB8AC3E}">
        <p14:creationId xmlns:p14="http://schemas.microsoft.com/office/powerpoint/2010/main" val="252612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457200" indent="-457200" algn="l">
              <a:buFont typeface="+mj-lt"/>
              <a:buAutoNum type="arabicPeriod" startAt="5"/>
            </a:pPr>
            <a:r>
              <a:rPr lang="en-US" u="sng">
                <a:solidFill>
                  <a:schemeClr val="tx1"/>
                </a:solidFill>
              </a:rPr>
              <a:t>Wind Down Your Brain</a:t>
            </a:r>
            <a:r>
              <a:rPr lang="en-US">
                <a:solidFill>
                  <a:schemeClr val="tx1"/>
                </a:solidFill>
              </a:rPr>
              <a:t> - Try blocking out a daily "worry time" to get anxiety out of your system before bed. </a:t>
            </a:r>
          </a:p>
          <a:p>
            <a:pPr marL="457200" indent="-457200" algn="l">
              <a:buFont typeface="Arial" panose="020B0604020202020204" pitchFamily="34" charset="0"/>
              <a:buChar char="•"/>
            </a:pPr>
            <a:r>
              <a:rPr lang="en-US">
                <a:solidFill>
                  <a:schemeClr val="tx1"/>
                </a:solidFill>
              </a:rPr>
              <a:t>Make time just after dinner to plan your next day, catch up on email, and tie up loose ends. Then you can have time before bed to let go of anxieties and relax.</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27</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3810000"/>
            <a:ext cx="2843981" cy="2204086"/>
          </a:xfrm>
          <a:prstGeom prst="rect">
            <a:avLst/>
          </a:prstGeom>
        </p:spPr>
      </p:pic>
    </p:spTree>
    <p:extLst>
      <p:ext uri="{BB962C8B-B14F-4D97-AF65-F5344CB8AC3E}">
        <p14:creationId xmlns:p14="http://schemas.microsoft.com/office/powerpoint/2010/main" val="363827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5300" y="1369060"/>
            <a:ext cx="8153400" cy="4419600"/>
          </a:xfrm>
        </p:spPr>
        <p:txBody>
          <a:bodyPr>
            <a:normAutofit/>
          </a:bodyPr>
          <a:lstStyle/>
          <a:p>
            <a:pPr marL="457200" indent="-457200" algn="l">
              <a:buFont typeface="+mj-lt"/>
              <a:buAutoNum type="arabicPeriod" startAt="6"/>
            </a:pPr>
            <a:r>
              <a:rPr lang="en-US" u="sng">
                <a:solidFill>
                  <a:schemeClr val="tx1"/>
                </a:solidFill>
              </a:rPr>
              <a:t>If You Nap, Keep it Short</a:t>
            </a:r>
            <a:r>
              <a:rPr lang="en-US">
                <a:solidFill>
                  <a:schemeClr val="tx1"/>
                </a:solidFill>
              </a:rPr>
              <a:t> - Whether you should nap during the day depends on how you normally sleep at night. </a:t>
            </a:r>
          </a:p>
          <a:p>
            <a:pPr marL="457200" indent="-457200" algn="l">
              <a:buFont typeface="Arial" panose="020B0604020202020204" pitchFamily="34" charset="0"/>
              <a:buChar char="•"/>
            </a:pPr>
            <a:r>
              <a:rPr lang="en-US">
                <a:solidFill>
                  <a:schemeClr val="tx1"/>
                </a:solidFill>
              </a:rPr>
              <a:t>If you typically sleep well, then an occasional short nap is OK. </a:t>
            </a:r>
          </a:p>
          <a:p>
            <a:pPr marL="457200" indent="-457200" algn="l">
              <a:buFont typeface="Arial" panose="020B0604020202020204" pitchFamily="34" charset="0"/>
              <a:buChar char="•"/>
            </a:pPr>
            <a:r>
              <a:rPr lang="en-US">
                <a:solidFill>
                  <a:schemeClr val="tx1"/>
                </a:solidFill>
              </a:rPr>
              <a:t>Naps can make you function better, lower blood pressure, and maybe even help you live longer. </a:t>
            </a:r>
          </a:p>
          <a:p>
            <a:pPr marL="457200" indent="-457200" algn="l">
              <a:buFont typeface="Arial" panose="020B0604020202020204" pitchFamily="34" charset="0"/>
              <a:buChar char="•"/>
            </a:pPr>
            <a:r>
              <a:rPr lang="en-US">
                <a:solidFill>
                  <a:schemeClr val="tx1"/>
                </a:solidFill>
              </a:rPr>
              <a:t>Avoid napping too late in the day, as it might affect your nighttime sleep. </a:t>
            </a:r>
          </a:p>
          <a:p>
            <a:pPr marL="457200" indent="-457200" algn="l">
              <a:buFont typeface="Arial" panose="020B0604020202020204" pitchFamily="34" charset="0"/>
              <a:buChar char="•"/>
            </a:pPr>
            <a:r>
              <a:rPr lang="en-US">
                <a:solidFill>
                  <a:schemeClr val="tx1"/>
                </a:solidFill>
              </a:rPr>
              <a:t>But if you have sleep problems, naps may mess up your sleep schedule even more.</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28</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spTree>
    <p:extLst>
      <p:ext uri="{BB962C8B-B14F-4D97-AF65-F5344CB8AC3E}">
        <p14:creationId xmlns:p14="http://schemas.microsoft.com/office/powerpoint/2010/main" val="257160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447800"/>
            <a:ext cx="8153400" cy="4724400"/>
          </a:xfrm>
        </p:spPr>
        <p:txBody>
          <a:bodyPr>
            <a:normAutofit lnSpcReduction="10000"/>
          </a:bodyPr>
          <a:lstStyle/>
          <a:p>
            <a:pPr marL="457200" indent="-457200" algn="l">
              <a:buFont typeface="+mj-lt"/>
              <a:buAutoNum type="arabicPeriod" startAt="7"/>
            </a:pPr>
            <a:r>
              <a:rPr lang="en-US" u="sng">
                <a:solidFill>
                  <a:schemeClr val="tx1"/>
                </a:solidFill>
              </a:rPr>
              <a:t>Avoid Hidden Sleep Wreckers</a:t>
            </a:r>
            <a:r>
              <a:rPr lang="en-US">
                <a:solidFill>
                  <a:schemeClr val="tx1"/>
                </a:solidFill>
              </a:rPr>
              <a:t> - Caffeine can perk you up so avoid it after lunch if you have trouble sleeping at night. </a:t>
            </a:r>
          </a:p>
          <a:p>
            <a:pPr marL="457200" indent="-457200" algn="l">
              <a:buFont typeface="Arial" panose="020B0604020202020204" pitchFamily="34" charset="0"/>
              <a:buChar char="•"/>
            </a:pPr>
            <a:r>
              <a:rPr lang="en-US">
                <a:solidFill>
                  <a:schemeClr val="tx1"/>
                </a:solidFill>
              </a:rPr>
              <a:t>It can stay in your system for an average of three to five hours, but some people are affected for as much as 12 hours. </a:t>
            </a:r>
          </a:p>
          <a:p>
            <a:pPr marL="457200" indent="-457200" algn="l">
              <a:buFont typeface="Arial" panose="020B0604020202020204" pitchFamily="34" charset="0"/>
              <a:buChar char="•"/>
            </a:pPr>
            <a:r>
              <a:rPr lang="en-US">
                <a:solidFill>
                  <a:schemeClr val="tx1"/>
                </a:solidFill>
              </a:rPr>
              <a:t>Watch your afternoon food and drink choices. </a:t>
            </a:r>
          </a:p>
          <a:p>
            <a:pPr marL="457200" indent="-457200" algn="l">
              <a:buFont typeface="Arial" panose="020B0604020202020204" pitchFamily="34" charset="0"/>
              <a:buChar char="•"/>
            </a:pPr>
            <a:r>
              <a:rPr lang="en-US">
                <a:solidFill>
                  <a:schemeClr val="tx1"/>
                </a:solidFill>
              </a:rPr>
              <a:t>Caffeine may hide in soft drinks, tea, and chocolate. </a:t>
            </a:r>
          </a:p>
          <a:p>
            <a:pPr marL="457200" indent="-457200" algn="l">
              <a:buFont typeface="Arial" panose="020B0604020202020204" pitchFamily="34" charset="0"/>
              <a:buChar char="•"/>
            </a:pPr>
            <a:r>
              <a:rPr lang="en-US">
                <a:solidFill>
                  <a:schemeClr val="tx1"/>
                </a:solidFill>
              </a:rPr>
              <a:t>Also be wary of certain medications, such as decongestants, which can aggravate sleep problems.</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29</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spTree>
    <p:extLst>
      <p:ext uri="{BB962C8B-B14F-4D97-AF65-F5344CB8AC3E}">
        <p14:creationId xmlns:p14="http://schemas.microsoft.com/office/powerpoint/2010/main" val="403303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524000"/>
            <a:ext cx="8153400" cy="4572000"/>
          </a:xfrm>
        </p:spPr>
        <p:txBody>
          <a:bodyPr>
            <a:normAutofit/>
          </a:bodyPr>
          <a:lstStyle/>
          <a:p>
            <a:pPr algn="l"/>
            <a:r>
              <a:rPr lang="en-US" u="sng">
                <a:solidFill>
                  <a:schemeClr val="tx1"/>
                </a:solidFill>
              </a:rPr>
              <a:t>Fatigue</a:t>
            </a:r>
            <a:r>
              <a:rPr lang="en-US">
                <a:solidFill>
                  <a:schemeClr val="tx1"/>
                </a:solidFill>
              </a:rPr>
              <a:t> – The body’s response to sleep deprivation </a:t>
            </a:r>
            <a:br>
              <a:rPr lang="en-US">
                <a:solidFill>
                  <a:schemeClr val="tx1"/>
                </a:solidFill>
              </a:rPr>
            </a:br>
            <a:r>
              <a:rPr lang="en-US">
                <a:solidFill>
                  <a:schemeClr val="tx1"/>
                </a:solidFill>
              </a:rPr>
              <a:t>              or lengthy physical or mental hard 		      work.*</a:t>
            </a:r>
          </a:p>
          <a:p>
            <a:pPr algn="l"/>
            <a:endParaRPr lang="en-US">
              <a:solidFill>
                <a:schemeClr val="tx1"/>
              </a:solidFill>
            </a:endParaRPr>
          </a:p>
          <a:p>
            <a:pPr algn="l"/>
            <a:endParaRPr lang="en-US">
              <a:solidFill>
                <a:schemeClr val="tx1"/>
              </a:solidFill>
            </a:endParaRPr>
          </a:p>
          <a:p>
            <a:pPr algn="l"/>
            <a:endParaRPr lang="en-US">
              <a:solidFill>
                <a:schemeClr val="tx1"/>
              </a:solidFill>
            </a:endParaRPr>
          </a:p>
          <a:p>
            <a:pPr algn="l"/>
            <a:endParaRPr lang="en-US">
              <a:solidFill>
                <a:schemeClr val="tx1"/>
              </a:solidFill>
            </a:endParaRPr>
          </a:p>
          <a:p>
            <a:pPr algn="l"/>
            <a:endParaRPr lang="en-US">
              <a:solidFill>
                <a:schemeClr val="tx1"/>
              </a:solidFill>
            </a:endParaRPr>
          </a:p>
          <a:p>
            <a:pPr algn="l"/>
            <a:endParaRPr lang="en-US">
              <a:solidFill>
                <a:schemeClr val="tx1"/>
              </a:solidFill>
            </a:endParaRPr>
          </a:p>
          <a:p>
            <a:pPr algn="l"/>
            <a:endParaRPr lang="en-US">
              <a:solidFill>
                <a:schemeClr val="tx1"/>
              </a:solidFill>
            </a:endParaRPr>
          </a:p>
          <a:p>
            <a:r>
              <a:rPr lang="en-US" sz="1400">
                <a:solidFill>
                  <a:schemeClr val="tx1"/>
                </a:solidFill>
              </a:rPr>
              <a:t>*American College of Occupational &amp; Environmental Medicine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Definition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895600"/>
            <a:ext cx="3746500" cy="2521341"/>
          </a:xfrm>
          <a:prstGeom prst="rect">
            <a:avLst/>
          </a:prstGeom>
        </p:spPr>
      </p:pic>
    </p:spTree>
    <p:extLst>
      <p:ext uri="{BB962C8B-B14F-4D97-AF65-F5344CB8AC3E}">
        <p14:creationId xmlns:p14="http://schemas.microsoft.com/office/powerpoint/2010/main" val="80743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00200"/>
            <a:ext cx="8300156" cy="4267200"/>
          </a:xfrm>
        </p:spPr>
        <p:txBody>
          <a:bodyPr>
            <a:normAutofit lnSpcReduction="10000"/>
          </a:bodyPr>
          <a:lstStyle/>
          <a:p>
            <a:pPr marL="457200" indent="-457200" algn="l">
              <a:buFont typeface="+mj-lt"/>
              <a:buAutoNum type="arabicPeriod" startAt="8"/>
            </a:pPr>
            <a:r>
              <a:rPr lang="en-US" u="sng">
                <a:solidFill>
                  <a:schemeClr val="tx1"/>
                </a:solidFill>
              </a:rPr>
              <a:t>Natural Ways to Help You Sleep</a:t>
            </a:r>
            <a:r>
              <a:rPr lang="en-US">
                <a:solidFill>
                  <a:schemeClr val="tx1"/>
                </a:solidFill>
              </a:rPr>
              <a:t> - Some people try natural methods to wind down their day. </a:t>
            </a:r>
          </a:p>
          <a:p>
            <a:pPr marL="457200" indent="-457200" algn="l">
              <a:buFont typeface="Arial" panose="020B0604020202020204" pitchFamily="34" charset="0"/>
              <a:buChar char="•"/>
            </a:pPr>
            <a:r>
              <a:rPr lang="en-US">
                <a:solidFill>
                  <a:schemeClr val="tx1"/>
                </a:solidFill>
              </a:rPr>
              <a:t>Used medicinally for thousands of years, chamomile brewed in tea is non-caffeinated    and may help relax you for sleep. </a:t>
            </a:r>
          </a:p>
          <a:p>
            <a:pPr marL="457200" indent="-457200" algn="l">
              <a:buFont typeface="Arial" panose="020B0604020202020204" pitchFamily="34" charset="0"/>
              <a:buChar char="•"/>
            </a:pPr>
            <a:r>
              <a:rPr lang="en-US">
                <a:solidFill>
                  <a:schemeClr val="tx1"/>
                </a:solidFill>
              </a:rPr>
              <a:t>Or try aromatherapy. Studies have found that lavender produces slight relaxing and calming effects when inhaled. </a:t>
            </a:r>
          </a:p>
          <a:p>
            <a:pPr marL="457200" indent="-457200" algn="l">
              <a:buFont typeface="Arial" panose="020B0604020202020204" pitchFamily="34" charset="0"/>
              <a:buChar char="•"/>
            </a:pPr>
            <a:r>
              <a:rPr lang="en-US">
                <a:solidFill>
                  <a:schemeClr val="tx1"/>
                </a:solidFill>
              </a:rPr>
              <a:t>For some people, melatonin seems to improve sleep. If you take medications, talk with your doctor before taking any supplement.</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30</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spTree>
    <p:extLst>
      <p:ext uri="{BB962C8B-B14F-4D97-AF65-F5344CB8AC3E}">
        <p14:creationId xmlns:p14="http://schemas.microsoft.com/office/powerpoint/2010/main" val="3721393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04900"/>
            <a:ext cx="8153400" cy="4648200"/>
          </a:xfrm>
        </p:spPr>
        <p:txBody>
          <a:bodyPr/>
          <a:lstStyle/>
          <a:p>
            <a:pPr marL="457200" indent="-457200" algn="l">
              <a:buFont typeface="+mj-lt"/>
              <a:buAutoNum type="arabicPeriod" startAt="9"/>
            </a:pPr>
            <a:r>
              <a:rPr lang="en-US" u="sng">
                <a:solidFill>
                  <a:schemeClr val="tx1"/>
                </a:solidFill>
              </a:rPr>
              <a:t>Try Relaxation Exercises</a:t>
            </a:r>
            <a:r>
              <a:rPr lang="en-US">
                <a:solidFill>
                  <a:schemeClr val="tx1"/>
                </a:solidFill>
              </a:rPr>
              <a:t> - In the late evening, visualize something calming, using all your senses to make the image as vivid as possible.</a:t>
            </a:r>
          </a:p>
          <a:p>
            <a:pPr marL="457200" indent="-457200" algn="l">
              <a:buFont typeface="Arial" panose="020B0604020202020204" pitchFamily="34" charset="0"/>
              <a:buChar char="•"/>
            </a:pPr>
            <a:r>
              <a:rPr lang="en-US">
                <a:solidFill>
                  <a:schemeClr val="tx1"/>
                </a:solidFill>
              </a:rPr>
              <a:t>Or try progressive muscle relaxation. </a:t>
            </a:r>
          </a:p>
          <a:p>
            <a:pPr marL="457200" indent="-457200" algn="l">
              <a:buFont typeface="Arial" panose="020B0604020202020204" pitchFamily="34" charset="0"/>
              <a:buChar char="•"/>
            </a:pPr>
            <a:r>
              <a:rPr lang="en-US">
                <a:solidFill>
                  <a:schemeClr val="tx1"/>
                </a:solidFill>
              </a:rPr>
              <a:t>Tighten up the muscles in your toes for several seconds. Then relax them for 30 seconds. </a:t>
            </a:r>
          </a:p>
          <a:p>
            <a:pPr marL="457200" indent="-457200" algn="l">
              <a:buFont typeface="Arial" panose="020B0604020202020204" pitchFamily="34" charset="0"/>
              <a:buChar char="•"/>
            </a:pPr>
            <a:r>
              <a:rPr lang="en-US">
                <a:solidFill>
                  <a:schemeClr val="tx1"/>
                </a:solidFill>
              </a:rPr>
              <a:t>Focus on how relaxed they feel. Repeat this all the way up your body, ending at your neck and face.</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31</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3775" y="4495800"/>
            <a:ext cx="2486025" cy="1660746"/>
          </a:xfrm>
          <a:prstGeom prst="rect">
            <a:avLst/>
          </a:prstGeom>
        </p:spPr>
      </p:pic>
    </p:spTree>
    <p:extLst>
      <p:ext uri="{BB962C8B-B14F-4D97-AF65-F5344CB8AC3E}">
        <p14:creationId xmlns:p14="http://schemas.microsoft.com/office/powerpoint/2010/main" val="196251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92275"/>
            <a:ext cx="8153400" cy="4419600"/>
          </a:xfrm>
        </p:spPr>
        <p:txBody>
          <a:bodyPr/>
          <a:lstStyle/>
          <a:p>
            <a:pPr marL="457200" indent="-457200" algn="l">
              <a:buFont typeface="+mj-lt"/>
              <a:buAutoNum type="arabicPeriod" startAt="10"/>
            </a:pPr>
            <a:r>
              <a:rPr lang="en-US">
                <a:solidFill>
                  <a:schemeClr val="tx1"/>
                </a:solidFill>
              </a:rPr>
              <a:t> </a:t>
            </a:r>
            <a:r>
              <a:rPr lang="en-US" u="sng">
                <a:solidFill>
                  <a:schemeClr val="tx1"/>
                </a:solidFill>
              </a:rPr>
              <a:t>When You're in Pain</a:t>
            </a:r>
            <a:r>
              <a:rPr lang="en-US">
                <a:solidFill>
                  <a:schemeClr val="tx1"/>
                </a:solidFill>
              </a:rPr>
              <a:t> - You may want to consider taking a nighttime pain reliever to help you doze off, but consult your doctor if pain commonly keeps you up at night.</a:t>
            </a:r>
            <a:endParaRPr lang="en-US" u="sng">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32</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8500" y="3476625"/>
            <a:ext cx="2362200" cy="2390775"/>
          </a:xfrm>
          <a:prstGeom prst="rect">
            <a:avLst/>
          </a:prstGeom>
        </p:spPr>
      </p:pic>
    </p:spTree>
    <p:extLst>
      <p:ext uri="{BB962C8B-B14F-4D97-AF65-F5344CB8AC3E}">
        <p14:creationId xmlns:p14="http://schemas.microsoft.com/office/powerpoint/2010/main" val="2858179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0070" y="1104900"/>
            <a:ext cx="8153400" cy="4648200"/>
          </a:xfrm>
        </p:spPr>
        <p:txBody>
          <a:bodyPr/>
          <a:lstStyle/>
          <a:p>
            <a:pPr algn="l"/>
            <a:r>
              <a:rPr lang="en-US">
                <a:solidFill>
                  <a:schemeClr val="tx1"/>
                </a:solidFill>
              </a:rPr>
              <a:t>See a Doctor About Sleep Problems</a:t>
            </a:r>
          </a:p>
          <a:p>
            <a:pPr algn="l"/>
            <a:endParaRPr lang="en-US" sz="1600">
              <a:solidFill>
                <a:schemeClr val="tx1"/>
              </a:solidFill>
            </a:endParaRPr>
          </a:p>
          <a:p>
            <a:pPr marL="342900" indent="-342900" algn="l">
              <a:buFont typeface="Arial" panose="020B0604020202020204" pitchFamily="34" charset="0"/>
              <a:buChar char="•"/>
            </a:pPr>
            <a:r>
              <a:rPr lang="en-US">
                <a:solidFill>
                  <a:schemeClr val="tx1"/>
                </a:solidFill>
              </a:rPr>
              <a:t>If you have sleep problems and none of these strategies helps, you may have a sleep disorder.</a:t>
            </a:r>
          </a:p>
          <a:p>
            <a:pPr marL="342900" indent="-342900" algn="l">
              <a:buFont typeface="Arial" panose="020B0604020202020204" pitchFamily="34" charset="0"/>
              <a:buChar char="•"/>
            </a:pPr>
            <a:r>
              <a:rPr lang="en-US">
                <a:solidFill>
                  <a:schemeClr val="tx1"/>
                </a:solidFill>
              </a:rPr>
              <a:t>Medications and some medical conditions can cause sleep problems. </a:t>
            </a:r>
          </a:p>
          <a:p>
            <a:pPr marL="342900" indent="-342900" algn="l">
              <a:buFont typeface="Arial" panose="020B0604020202020204" pitchFamily="34" charset="0"/>
              <a:buChar char="•"/>
            </a:pPr>
            <a:r>
              <a:rPr lang="en-US">
                <a:solidFill>
                  <a:schemeClr val="tx1"/>
                </a:solidFill>
              </a:rPr>
              <a:t>Your doctor or a sleep specialist can help you find the problem and learn ways to improve sleep.</a:t>
            </a:r>
          </a:p>
          <a:p>
            <a:pPr algn="l"/>
            <a:endParaRPr lang="en-US">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33</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Getting a Good Night’s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8854" y="4419600"/>
            <a:ext cx="3326292" cy="1791080"/>
          </a:xfrm>
          <a:prstGeom prst="rect">
            <a:avLst/>
          </a:prstGeom>
        </p:spPr>
      </p:pic>
    </p:spTree>
    <p:extLst>
      <p:ext uri="{BB962C8B-B14F-4D97-AF65-F5344CB8AC3E}">
        <p14:creationId xmlns:p14="http://schemas.microsoft.com/office/powerpoint/2010/main" val="289133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Contact Information</a:t>
            </a:r>
          </a:p>
        </p:txBody>
      </p:sp>
      <p:sp>
        <p:nvSpPr>
          <p:cNvPr id="6" name="Subtitle 2"/>
          <p:cNvSpPr>
            <a:spLocks noGrp="1"/>
          </p:cNvSpPr>
          <p:nvPr>
            <p:ph type="subTitle" idx="1"/>
          </p:nvPr>
        </p:nvSpPr>
        <p:spPr>
          <a:xfrm>
            <a:off x="609600" y="1297859"/>
            <a:ext cx="7924800" cy="2054942"/>
          </a:xfrm>
        </p:spPr>
        <p:txBody>
          <a:bodyPr>
            <a:normAutofit/>
          </a:bodyPr>
          <a:lstStyle/>
          <a:p>
            <a:pPr>
              <a:lnSpc>
                <a:spcPct val="150000"/>
              </a:lnSpc>
            </a:pPr>
            <a:r>
              <a:rPr lang="en-US" b="1" dirty="0">
                <a:solidFill>
                  <a:srgbClr val="0070C0"/>
                </a:solidFill>
              </a:rPr>
              <a:t>Health &amp; Safety Training Specialists</a:t>
            </a:r>
          </a:p>
          <a:p>
            <a:pPr>
              <a:lnSpc>
                <a:spcPct val="150000"/>
              </a:lnSpc>
            </a:pPr>
            <a:r>
              <a:rPr lang="en-US" b="1" dirty="0">
                <a:solidFill>
                  <a:srgbClr val="0070C0"/>
                </a:solidFill>
              </a:rPr>
              <a:t>(717) 772-1635</a:t>
            </a:r>
          </a:p>
          <a:p>
            <a:pPr>
              <a:lnSpc>
                <a:spcPct val="150000"/>
              </a:lnSpc>
            </a:pPr>
            <a:r>
              <a:rPr lang="en-US" b="1" dirty="0">
                <a:solidFill>
                  <a:srgbClr val="0070C0"/>
                </a:solidFill>
              </a:rPr>
              <a:t>RA-LI-BWC-PATHS@pa.gov</a:t>
            </a:r>
          </a:p>
        </p:txBody>
      </p:sp>
      <p:sp>
        <p:nvSpPr>
          <p:cNvPr id="9" name="TextBox 8" descr="Link to website for more information on upcoming webinars from the  Pennsylvania Training for Health and Safety (PATHS) program. ">
            <a:extLst>
              <a:ext uri="{FF2B5EF4-FFF2-40B4-BE49-F238E27FC236}">
                <a16:creationId xmlns:a16="http://schemas.microsoft.com/office/drawing/2014/main" id="{DD57F336-0EE4-4845-B4DF-158D33703245}"/>
              </a:ext>
            </a:extLst>
          </p:cNvPr>
          <p:cNvSpPr txBox="1"/>
          <p:nvPr/>
        </p:nvSpPr>
        <p:spPr>
          <a:xfrm>
            <a:off x="232426" y="3472725"/>
            <a:ext cx="30637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72C4"/>
                </a:solidFill>
                <a:effectLst/>
                <a:uLnTx/>
                <a:uFillTx/>
                <a:latin typeface="Calibri" panose="020F0502020204030204"/>
                <a:ea typeface="Calibri Light" panose="020F0302020204030204" pitchFamily="34" charset="0"/>
                <a:cs typeface="+mn-cs"/>
                <a:hlinkClick r:id="rId3">
                  <a:extLst>
                    <a:ext uri="{A12FA001-AC4F-418D-AE19-62706E023703}">
                      <ahyp:hlinkClr xmlns:ahyp="http://schemas.microsoft.com/office/drawing/2018/hyperlinkcolor" val="tx"/>
                    </a:ext>
                  </a:extLst>
                </a:hlinkClick>
              </a:rPr>
              <a:t>Upcoming PATHS Webinars</a:t>
            </a:r>
            <a:endParaRPr kumimoji="0" lang="en-US" sz="2000" b="0" i="0" u="none" strike="noStrike" kern="1200" cap="none" spc="0" normalizeH="0" baseline="0" noProof="0" dirty="0">
              <a:ln>
                <a:noFill/>
              </a:ln>
              <a:solidFill>
                <a:srgbClr val="4472C4"/>
              </a:solidFill>
              <a:effectLst/>
              <a:uLnTx/>
              <a:uFillTx/>
              <a:latin typeface="Calibri" panose="020F0502020204030204"/>
              <a:ea typeface="Calibri Light" panose="020F0302020204030204" pitchFamily="34" charset="0"/>
              <a:cs typeface="+mn-cs"/>
            </a:endParaRPr>
          </a:p>
        </p:txBody>
      </p:sp>
      <p:pic>
        <p:nvPicPr>
          <p:cNvPr id="7" name="Picture 11" descr="Pennsylvania fla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591" y="3841749"/>
            <a:ext cx="2695268" cy="179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descr="Link to website to order PowerPoints from the Pennsylvania Training for Health and Safety (PATHS) program. ">
            <a:extLst>
              <a:ext uri="{FF2B5EF4-FFF2-40B4-BE49-F238E27FC236}">
                <a16:creationId xmlns:a16="http://schemas.microsoft.com/office/drawing/2014/main" id="{E90A73A3-1AC3-4FD4-8199-7F393482AF9F}"/>
              </a:ext>
            </a:extLst>
          </p:cNvPr>
          <p:cNvSpPr txBox="1"/>
          <p:nvPr/>
        </p:nvSpPr>
        <p:spPr>
          <a:xfrm>
            <a:off x="232426" y="4231713"/>
            <a:ext cx="3155818" cy="369332"/>
          </a:xfrm>
          <a:prstGeom prst="rect">
            <a:avLst/>
          </a:prstGeom>
          <a:noFill/>
        </p:spPr>
        <p:txBody>
          <a:bodyPr wrap="square" rtlCol="0">
            <a:spAutoFit/>
          </a:bodyPr>
          <a:lstStyle/>
          <a:p>
            <a:r>
              <a:rPr lang="en-US" sz="1600" dirty="0">
                <a:solidFill>
                  <a:schemeClr val="accent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Request for Topic Resources</a:t>
            </a:r>
            <a:r>
              <a:rPr lang="en-US" dirty="0">
                <a:solidFill>
                  <a:schemeClr val="accent1"/>
                </a:solidFill>
                <a:ea typeface="Verdana" panose="020B0604030504040204" pitchFamily="34" charset="0"/>
                <a:hlinkClick r:id="rId5">
                  <a:extLst>
                    <a:ext uri="{A12FA001-AC4F-418D-AE19-62706E023703}">
                      <ahyp:hlinkClr xmlns:ahyp="http://schemas.microsoft.com/office/drawing/2018/hyperlinkcolor" val="tx"/>
                    </a:ext>
                  </a:extLst>
                </a:hlinkClick>
              </a:rPr>
              <a:t> </a:t>
            </a:r>
            <a:endParaRPr kumimoji="0" lang="en-US" b="0" i="0" u="none" strike="noStrike" kern="1200" cap="none" spc="0" normalizeH="0" baseline="0" noProof="0" dirty="0">
              <a:ln>
                <a:noFill/>
              </a:ln>
              <a:solidFill>
                <a:schemeClr val="accent1"/>
              </a:solidFill>
              <a:effectLst/>
              <a:uLnTx/>
              <a:uFillTx/>
              <a:ea typeface="Verdana" panose="020B0604030504040204" pitchFamily="34" charset="0"/>
              <a:cs typeface="+mn-cs"/>
            </a:endParaRPr>
          </a:p>
        </p:txBody>
      </p:sp>
      <p:sp>
        <p:nvSpPr>
          <p:cNvPr id="4" name="Slide Number Placeholder 3"/>
          <p:cNvSpPr>
            <a:spLocks noGrp="1"/>
          </p:cNvSpPr>
          <p:nvPr>
            <p:ph type="sldNum" sz="quarter" idx="12"/>
          </p:nvPr>
        </p:nvSpPr>
        <p:spPr>
          <a:xfrm>
            <a:off x="8236620" y="6356350"/>
            <a:ext cx="450179" cy="365125"/>
          </a:xfrm>
        </p:spPr>
        <p:txBody>
          <a:bodyPr/>
          <a:lstStyle/>
          <a:p>
            <a:pPr algn="ctr"/>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t>34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sz="1400" dirty="0">
                <a:solidFill>
                  <a:schemeClr val="bg1"/>
                </a:solidFill>
                <a:latin typeface="Verdana"/>
                <a:ea typeface="Verdana"/>
              </a:rPr>
              <a:t>PPT-187-01</a:t>
            </a:r>
            <a:endParaRPr lang="en-US" dirty="0"/>
          </a:p>
        </p:txBody>
      </p:sp>
      <p:pic>
        <p:nvPicPr>
          <p:cNvPr id="10" name="Picture 3">
            <a:extLst>
              <a:ext uri="{FF2B5EF4-FFF2-40B4-BE49-F238E27FC236}">
                <a16:creationId xmlns:a16="http://schemas.microsoft.com/office/drawing/2014/main" id="{0886B866-AE1C-DC4A-F3A1-8E36730702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5195" y="3092975"/>
            <a:ext cx="2798805" cy="27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33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35</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9800" y="1676400"/>
            <a:ext cx="4207211" cy="4028939"/>
          </a:xfrm>
          <a:prstGeom prst="rect">
            <a:avLst/>
          </a:prstGeom>
        </p:spPr>
      </p:pic>
    </p:spTree>
    <p:extLst>
      <p:ext uri="{BB962C8B-B14F-4D97-AF65-F5344CB8AC3E}">
        <p14:creationId xmlns:p14="http://schemas.microsoft.com/office/powerpoint/2010/main" val="107772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1C680929-F7A4-4E48-8538-F86EF95255A0}"/>
              </a:ext>
            </a:extLst>
          </p:cNvPr>
          <p:cNvSpPr>
            <a:spLocks noGrp="1" noChangeArrowheads="1"/>
          </p:cNvSpPr>
          <p:nvPr>
            <p:ph type="title"/>
          </p:nvPr>
        </p:nvSpPr>
        <p:spPr/>
        <p:txBody>
          <a:bodyPr>
            <a:noAutofit/>
          </a:bodyPr>
          <a:lstStyle/>
          <a:p>
            <a:pPr eaLnBrk="1" fontAlgn="auto" hangingPunct="1">
              <a:spcAft>
                <a:spcPts val="0"/>
              </a:spcAft>
              <a:defRPr/>
            </a:pPr>
            <a:r>
              <a:rPr lang="en-US" altLang="en-US" sz="2300" dirty="0">
                <a:solidFill>
                  <a:schemeClr val="bg1"/>
                </a:solidFill>
                <a:latin typeface="Verdana" panose="020B0604030504040204" pitchFamily="34" charset="0"/>
                <a:ea typeface="Verdana" panose="020B0604030504040204" pitchFamily="34" charset="0"/>
                <a:cs typeface="Verdana" panose="020B0604030504040204" pitchFamily="34" charset="0"/>
              </a:rPr>
              <a:t>IUP OSHA Consultation Program</a:t>
            </a:r>
          </a:p>
        </p:txBody>
      </p:sp>
      <p:sp>
        <p:nvSpPr>
          <p:cNvPr id="6" name="TextBox 5">
            <a:extLst>
              <a:ext uri="{FF2B5EF4-FFF2-40B4-BE49-F238E27FC236}">
                <a16:creationId xmlns:a16="http://schemas.microsoft.com/office/drawing/2014/main" id="{501D9A35-5C11-4A8A-8724-9DB17667B34C}"/>
              </a:ext>
            </a:extLst>
          </p:cNvPr>
          <p:cNvSpPr txBox="1"/>
          <p:nvPr/>
        </p:nvSpPr>
        <p:spPr>
          <a:xfrm>
            <a:off x="533400" y="1259856"/>
            <a:ext cx="7772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Telephone </a:t>
            </a:r>
            <a:r>
              <a:rPr kumimoji="0" lang="en-US" sz="2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Number 1-724-357-4095</a:t>
            </a:r>
            <a:endPar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Home page of the PA OSHA Consultation Program run by the Indiana University of Pennsylvania.">
            <a:extLst>
              <a:ext uri="{FF2B5EF4-FFF2-40B4-BE49-F238E27FC236}">
                <a16:creationId xmlns:a16="http://schemas.microsoft.com/office/drawing/2014/main" id="{B59A52F4-44A0-4BDE-8D34-8A3087360BF9}"/>
              </a:ext>
            </a:extLst>
          </p:cNvPr>
          <p:cNvPicPr>
            <a:picLocks noChangeAspect="1"/>
          </p:cNvPicPr>
          <p:nvPr/>
        </p:nvPicPr>
        <p:blipFill>
          <a:blip r:embed="rId3"/>
          <a:stretch>
            <a:fillRect/>
          </a:stretch>
        </p:blipFill>
        <p:spPr>
          <a:xfrm>
            <a:off x="1363980" y="1902046"/>
            <a:ext cx="6454140" cy="3596640"/>
          </a:xfrm>
          <a:prstGeom prst="rect">
            <a:avLst/>
          </a:prstGeom>
        </p:spPr>
      </p:pic>
      <p:sp>
        <p:nvSpPr>
          <p:cNvPr id="9" name="TextBox 8" descr="Link to website for more information on the Indiana University of Pennsylvania's OSHA Consultation Program.">
            <a:hlinkClick r:id="rId4"/>
            <a:extLst>
              <a:ext uri="{FF2B5EF4-FFF2-40B4-BE49-F238E27FC236}">
                <a16:creationId xmlns:a16="http://schemas.microsoft.com/office/drawing/2014/main" id="{0FC0656E-37F8-4A2E-A51E-21BCCD5EE67D}"/>
              </a:ext>
            </a:extLst>
          </p:cNvPr>
          <p:cNvSpPr txBox="1"/>
          <p:nvPr/>
        </p:nvSpPr>
        <p:spPr>
          <a:xfrm>
            <a:off x="3057737" y="5729152"/>
            <a:ext cx="3066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Link for additional information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Number Placeholder 3">
            <a:extLst>
              <a:ext uri="{FF2B5EF4-FFF2-40B4-BE49-F238E27FC236}">
                <a16:creationId xmlns:a16="http://schemas.microsoft.com/office/drawing/2014/main" id="{E5812080-54C7-456E-896F-FF86B82D167A}"/>
              </a:ext>
            </a:extLst>
          </p:cNvPr>
          <p:cNvSpPr txBox="1">
            <a:spLocks/>
          </p:cNvSpPr>
          <p:nvPr/>
        </p:nvSpPr>
        <p:spPr>
          <a:xfrm>
            <a:off x="8199952" y="6361040"/>
            <a:ext cx="459809" cy="35531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BE020C6-8418-4ED9-9D7D-1D3B1DC1856B}" type="slidenum">
              <a:rPr lang="en-US" sz="1400" smtClean="0">
                <a:latin typeface="Verdana" panose="020B0604030504040204" pitchFamily="34" charset="0"/>
                <a:ea typeface="Verdana" panose="020B0604030504040204" pitchFamily="34" charset="0"/>
                <a:cs typeface="Verdana" panose="020B0604030504040204" pitchFamily="34" charset="0"/>
              </a:rPr>
              <a:pPr algn="ctr"/>
              <a:t>36</a:t>
            </a:fld>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CA4B7AFD-6549-4871-9AE5-DA818F42F5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sz="1400" dirty="0">
                <a:solidFill>
                  <a:schemeClr val="bg1"/>
                </a:solidFill>
                <a:latin typeface="Verdana"/>
                <a:ea typeface="Verdana"/>
              </a:rPr>
              <a:t>PPT-187-01</a:t>
            </a:r>
            <a:endParaRPr lang="en-US" dirty="0"/>
          </a:p>
        </p:txBody>
      </p:sp>
    </p:spTree>
    <p:extLst>
      <p:ext uri="{BB962C8B-B14F-4D97-AF65-F5344CB8AC3E}">
        <p14:creationId xmlns:p14="http://schemas.microsoft.com/office/powerpoint/2010/main" val="238743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a:xfrm>
            <a:off x="571819" y="419420"/>
            <a:ext cx="5105400" cy="457200"/>
          </a:xfrm>
        </p:spPr>
        <p:txBody>
          <a:bodyPr>
            <a:noAutofit/>
          </a:bodyPr>
          <a:lstStyle/>
          <a:p>
            <a:r>
              <a:rPr lang="en-US" sz="2800" dirty="0" err="1">
                <a:solidFill>
                  <a:schemeClr val="bg1"/>
                </a:solidFill>
                <a:latin typeface="Verdana" panose="020B0604030504040204" pitchFamily="34" charset="0"/>
                <a:ea typeface="Verdana" panose="020B0604030504040204" pitchFamily="34" charset="0"/>
                <a:cs typeface="Calibri"/>
              </a:rPr>
              <a:t>PennOSHS</a:t>
            </a:r>
            <a:r>
              <a:rPr lang="en-US" sz="2800" dirty="0">
                <a:solidFill>
                  <a:schemeClr val="bg1"/>
                </a:solidFill>
                <a:latin typeface="Verdana" panose="020B0604030504040204" pitchFamily="34" charset="0"/>
                <a:ea typeface="Verdana" panose="020B0604030504040204" pitchFamily="34" charset="0"/>
                <a:cs typeface="Calibri"/>
              </a:rPr>
              <a:t> Program</a:t>
            </a:r>
          </a:p>
        </p:txBody>
      </p:sp>
      <p:pic>
        <p:nvPicPr>
          <p:cNvPr id="2" name="Picture 1" descr="Contact slide including URL link for the Pennsylvania Occupational Safety &amp; Health Surveillance Program.">
            <a:extLst>
              <a:ext uri="{FF2B5EF4-FFF2-40B4-BE49-F238E27FC236}">
                <a16:creationId xmlns:a16="http://schemas.microsoft.com/office/drawing/2014/main" id="{C13F88B6-8C52-4D51-B49D-5ED57BD4B649}"/>
              </a:ext>
            </a:extLst>
          </p:cNvPr>
          <p:cNvPicPr>
            <a:picLocks noChangeAspect="1"/>
          </p:cNvPicPr>
          <p:nvPr/>
        </p:nvPicPr>
        <p:blipFill rotWithShape="1">
          <a:blip r:embed="rId3"/>
          <a:srcRect r="5869"/>
          <a:stretch/>
        </p:blipFill>
        <p:spPr>
          <a:xfrm>
            <a:off x="782791" y="1180335"/>
            <a:ext cx="6168615" cy="5120640"/>
          </a:xfrm>
          <a:prstGeom prst="rect">
            <a:avLst/>
          </a:prstGeom>
        </p:spPr>
      </p:pic>
      <p:sp>
        <p:nvSpPr>
          <p:cNvPr id="7" name="TextBox 6" descr="Link to website for the Pennsylvania Occupational Safety &amp; Health Surveillance Program.">
            <a:hlinkClick r:id="rId4"/>
            <a:extLst>
              <a:ext uri="{FF2B5EF4-FFF2-40B4-BE49-F238E27FC236}">
                <a16:creationId xmlns:a16="http://schemas.microsoft.com/office/drawing/2014/main" id="{38482B75-E54A-40A4-860A-FF8E58458374}"/>
              </a:ext>
            </a:extLst>
          </p:cNvPr>
          <p:cNvSpPr txBox="1"/>
          <p:nvPr/>
        </p:nvSpPr>
        <p:spPr>
          <a:xfrm>
            <a:off x="7139346" y="2618999"/>
            <a:ext cx="13542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Link to website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additional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information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333CD9-37F0-12BB-D1FE-0FB8BF51BB75}"/>
              </a:ext>
            </a:extLst>
          </p:cNvPr>
          <p:cNvSpPr>
            <a:spLocks noGrp="1"/>
          </p:cNvSpPr>
          <p:nvPr>
            <p:ph type="sldNum" sz="quarter" idx="12"/>
          </p:nvPr>
        </p:nvSpPr>
        <p:spPr>
          <a:xfrm>
            <a:off x="8196335" y="6356350"/>
            <a:ext cx="490464" cy="365125"/>
          </a:xfrm>
        </p:spPr>
        <p:txBody>
          <a:bodyPr/>
          <a:lstStyle/>
          <a:p>
            <a:pPr algn="ctr"/>
            <a:fld id="{9BE020C6-8418-4ED9-9D7D-1D3B1DC1856B}" type="slidenum">
              <a:rPr lang="en-US" sz="1400" dirty="0" smtClean="0">
                <a:solidFill>
                  <a:schemeClr val="bg1"/>
                </a:solidFill>
                <a:latin typeface="Verdana"/>
                <a:ea typeface="Verdana"/>
              </a:rPr>
              <a:pPr algn="ctr"/>
              <a:t>37</a:t>
            </a:fld>
            <a:endParaRPr lang="en-US" sz="1400" dirty="0">
              <a:solidFill>
                <a:schemeClr val="bg1"/>
              </a:solidFill>
              <a:latin typeface="Verdana"/>
              <a:ea typeface="Verdana"/>
            </a:endParaRPr>
          </a:p>
        </p:txBody>
      </p:sp>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sz="1400" dirty="0">
                <a:solidFill>
                  <a:schemeClr val="bg1"/>
                </a:solidFill>
                <a:latin typeface="Verdana"/>
                <a:ea typeface="Verdana"/>
              </a:rPr>
              <a:t>PPT-187-01</a:t>
            </a:r>
            <a:endParaRPr lang="en-US" dirty="0"/>
          </a:p>
        </p:txBody>
      </p:sp>
    </p:spTree>
    <p:extLst>
      <p:ext uri="{BB962C8B-B14F-4D97-AF65-F5344CB8AC3E}">
        <p14:creationId xmlns:p14="http://schemas.microsoft.com/office/powerpoint/2010/main" val="4229908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a:xfrm>
            <a:off x="571819" y="419420"/>
            <a:ext cx="5105400" cy="457200"/>
          </a:xfrm>
        </p:spPr>
        <p:txBody>
          <a:bodyPr>
            <a:noAutofit/>
          </a:bodyPr>
          <a:lstStyle/>
          <a:p>
            <a:r>
              <a:rPr lang="en-US" sz="2700" dirty="0">
                <a:solidFill>
                  <a:schemeClr val="bg1"/>
                </a:solidFill>
                <a:latin typeface="Verdana" panose="020B0604030504040204" pitchFamily="34" charset="0"/>
                <a:ea typeface="Verdana" panose="020B0604030504040204" pitchFamily="34" charset="0"/>
                <a:cs typeface="Calibri"/>
              </a:rPr>
              <a:t>Pennsylvania’s GASE Award</a:t>
            </a:r>
          </a:p>
        </p:txBody>
      </p:sp>
      <p:sp>
        <p:nvSpPr>
          <p:cNvPr id="10" name="TextBox 9">
            <a:extLst>
              <a:ext uri="{FF2B5EF4-FFF2-40B4-BE49-F238E27FC236}">
                <a16:creationId xmlns:a16="http://schemas.microsoft.com/office/drawing/2014/main" id="{F725911D-6166-40C9-9F84-615B20F75373}"/>
              </a:ext>
            </a:extLst>
          </p:cNvPr>
          <p:cNvSpPr txBox="1"/>
          <p:nvPr/>
        </p:nvSpPr>
        <p:spPr>
          <a:xfrm>
            <a:off x="598608" y="2091907"/>
            <a:ext cx="2075166"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Are you proud of your safety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Does it go above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If so, we want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hear from you.</a:t>
            </a:r>
          </a:p>
        </p:txBody>
      </p:sp>
      <p:pic>
        <p:nvPicPr>
          <p:cNvPr id="8" name="Picture 2" descr="Emblem for the Pennsylvania Governor's Award for Safety Excellence.">
            <a:hlinkClick r:id="rId3"/>
            <a:extLst>
              <a:ext uri="{FF2B5EF4-FFF2-40B4-BE49-F238E27FC236}">
                <a16:creationId xmlns:a16="http://schemas.microsoft.com/office/drawing/2014/main" id="{4EE18961-BCAC-4366-9B10-305038DA5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707" y="1758856"/>
            <a:ext cx="3381274" cy="3340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Link to website for more information on the Pennsylvania's Governor's Award for Safety Excellence; the GASE Award. ">
            <a:extLst>
              <a:ext uri="{FF2B5EF4-FFF2-40B4-BE49-F238E27FC236}">
                <a16:creationId xmlns:a16="http://schemas.microsoft.com/office/drawing/2014/main" id="{E13FDA7E-26D2-4053-82FD-A4C54041CEED}"/>
              </a:ext>
            </a:extLst>
          </p:cNvPr>
          <p:cNvSpPr txBox="1"/>
          <p:nvPr/>
        </p:nvSpPr>
        <p:spPr>
          <a:xfrm>
            <a:off x="3041195" y="5446815"/>
            <a:ext cx="3061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Link for additional information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65D8DF-CE44-444B-8AE4-540AFF1F2BC9}"/>
              </a:ext>
            </a:extLst>
          </p:cNvPr>
          <p:cNvSpPr txBox="1"/>
          <p:nvPr/>
        </p:nvSpPr>
        <p:spPr>
          <a:xfrm>
            <a:off x="6530831" y="2159422"/>
            <a:ext cx="2613169" cy="1269578"/>
          </a:xfrm>
          <a:prstGeom prst="rect">
            <a:avLst/>
          </a:prstGeom>
          <a:no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Apply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January 1</a:t>
            </a:r>
            <a:r>
              <a:rPr kumimoji="0" lang="en-US" sz="16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st</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to May 1</a:t>
            </a:r>
            <a:r>
              <a:rPr kumimoji="0" lang="en-US" sz="16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st</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to be recognized for our state’s highest safety honor.</a:t>
            </a:r>
          </a:p>
        </p:txBody>
      </p:sp>
      <p:pic>
        <p:nvPicPr>
          <p:cNvPr id="2" name="Picture 1" descr="QR code for accessing the GASE Award Information page.">
            <a:extLst>
              <a:ext uri="{FF2B5EF4-FFF2-40B4-BE49-F238E27FC236}">
                <a16:creationId xmlns:a16="http://schemas.microsoft.com/office/drawing/2014/main" id="{D3F6BED9-9BF2-49A0-B6FB-4CEC5D487984}"/>
              </a:ext>
            </a:extLst>
          </p:cNvPr>
          <p:cNvPicPr>
            <a:picLocks noChangeAspect="1"/>
          </p:cNvPicPr>
          <p:nvPr/>
        </p:nvPicPr>
        <p:blipFill>
          <a:blip r:embed="rId5"/>
          <a:stretch>
            <a:fillRect/>
          </a:stretch>
        </p:blipFill>
        <p:spPr>
          <a:xfrm>
            <a:off x="6835655" y="3664124"/>
            <a:ext cx="1135380" cy="1120140"/>
          </a:xfrm>
          <a:prstGeom prst="rect">
            <a:avLst/>
          </a:prstGeom>
        </p:spPr>
      </p:pic>
      <p:sp>
        <p:nvSpPr>
          <p:cNvPr id="4" name="Slide Number Placeholder 3">
            <a:extLst>
              <a:ext uri="{FF2B5EF4-FFF2-40B4-BE49-F238E27FC236}">
                <a16:creationId xmlns:a16="http://schemas.microsoft.com/office/drawing/2014/main" id="{A5333CD9-37F0-12BB-D1FE-0FB8BF51BB75}"/>
              </a:ext>
            </a:extLst>
          </p:cNvPr>
          <p:cNvSpPr>
            <a:spLocks noGrp="1"/>
          </p:cNvSpPr>
          <p:nvPr>
            <p:ph type="sldNum" sz="quarter" idx="12"/>
          </p:nvPr>
        </p:nvSpPr>
        <p:spPr>
          <a:xfrm>
            <a:off x="8174137" y="6356350"/>
            <a:ext cx="512663" cy="365125"/>
          </a:xfrm>
        </p:spPr>
        <p:txBody>
          <a:bodyPr/>
          <a:lstStyle/>
          <a:p>
            <a:pPr algn="ctr"/>
            <a:fld id="{9BE020C6-8418-4ED9-9D7D-1D3B1DC1856B}" type="slidenum">
              <a:rPr lang="en-US" sz="1400" dirty="0" smtClean="0">
                <a:solidFill>
                  <a:schemeClr val="bg1"/>
                </a:solidFill>
                <a:latin typeface="Verdana"/>
                <a:ea typeface="Verdana"/>
              </a:rPr>
              <a:pPr algn="ctr"/>
              <a:t>38</a:t>
            </a:fld>
            <a:endParaRPr lang="en-US" sz="1400" dirty="0">
              <a:solidFill>
                <a:schemeClr val="bg1"/>
              </a:solidFill>
              <a:latin typeface="Verdana"/>
              <a:ea typeface="Verdana"/>
            </a:endParaRPr>
          </a:p>
        </p:txBody>
      </p:sp>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sz="1400" dirty="0">
                <a:solidFill>
                  <a:schemeClr val="bg1"/>
                </a:solidFill>
                <a:latin typeface="Verdana"/>
                <a:ea typeface="Verdana"/>
              </a:rPr>
              <a:t>PPT-187-01</a:t>
            </a:r>
            <a:endParaRPr lang="en-US" dirty="0"/>
          </a:p>
        </p:txBody>
      </p:sp>
    </p:spTree>
    <p:extLst>
      <p:ext uri="{BB962C8B-B14F-4D97-AF65-F5344CB8AC3E}">
        <p14:creationId xmlns:p14="http://schemas.microsoft.com/office/powerpoint/2010/main" val="3405099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806575"/>
            <a:ext cx="8153400" cy="3657600"/>
          </a:xfrm>
        </p:spPr>
        <p:txBody>
          <a:bodyPr/>
          <a:lstStyle/>
          <a:p>
            <a:pPr algn="l"/>
            <a:r>
              <a:rPr lang="en-US">
                <a:solidFill>
                  <a:schemeClr val="tx1"/>
                </a:solidFill>
              </a:rPr>
              <a:t>Safety &amp; Health Magazine – National Safety Council March 2017.</a:t>
            </a:r>
          </a:p>
          <a:p>
            <a:pPr algn="l"/>
            <a:endParaRPr lang="en-US">
              <a:solidFill>
                <a:schemeClr val="tx1"/>
              </a:solidFill>
            </a:endParaRPr>
          </a:p>
          <a:p>
            <a:pPr algn="l"/>
            <a:r>
              <a:rPr lang="en-US">
                <a:solidFill>
                  <a:schemeClr val="tx1"/>
                </a:solidFill>
              </a:rPr>
              <a:t>Wikipedia</a:t>
            </a:r>
          </a:p>
          <a:p>
            <a:pPr algn="l"/>
            <a:r>
              <a:rPr lang="en-US">
                <a:solidFill>
                  <a:schemeClr val="tx1"/>
                </a:solidFill>
                <a:hlinkClick r:id="rId2"/>
              </a:rPr>
              <a:t>https://en.wikipedia.org/wiki/Fatigue_(medical)</a:t>
            </a:r>
            <a:endParaRPr lang="en-US">
              <a:solidFill>
                <a:schemeClr val="tx1"/>
              </a:solidFill>
            </a:endParaRPr>
          </a:p>
          <a:p>
            <a:pPr algn="l"/>
            <a:endParaRPr lang="en-US">
              <a:solidFill>
                <a:schemeClr val="tx1"/>
              </a:solidFill>
            </a:endParaRPr>
          </a:p>
          <a:p>
            <a:pPr algn="l"/>
            <a:r>
              <a:rPr lang="en-US">
                <a:solidFill>
                  <a:schemeClr val="tx1"/>
                </a:solidFill>
              </a:rPr>
              <a:t>WebMD</a:t>
            </a:r>
            <a:br>
              <a:rPr lang="en-US">
                <a:solidFill>
                  <a:schemeClr val="tx1"/>
                </a:solidFill>
              </a:rPr>
            </a:br>
            <a:r>
              <a:rPr lang="en-US">
                <a:solidFill>
                  <a:schemeClr val="tx1"/>
                </a:solidFill>
                <a:hlinkClick r:id="rId3"/>
              </a:rPr>
              <a:t>http://www.webmd.com</a:t>
            </a:r>
            <a:endParaRPr lang="en-US">
              <a:solidFill>
                <a:schemeClr val="tx1"/>
              </a:solidFill>
            </a:endParaRPr>
          </a:p>
          <a:p>
            <a:pPr algn="l"/>
            <a:endParaRPr lang="en-US">
              <a:solidFill>
                <a:schemeClr val="tx1"/>
              </a:solidFill>
            </a:endParaRP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39</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bg1"/>
                </a:solidFill>
                <a:latin typeface="Verdana" pitchFamily="34" charset="0"/>
              </a:rPr>
              <a:t>Bibliography</a:t>
            </a:r>
          </a:p>
        </p:txBody>
      </p:sp>
    </p:spTree>
    <p:extLst>
      <p:ext uri="{BB962C8B-B14F-4D97-AF65-F5344CB8AC3E}">
        <p14:creationId xmlns:p14="http://schemas.microsoft.com/office/powerpoint/2010/main" val="24208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00200"/>
            <a:ext cx="8153400" cy="4343400"/>
          </a:xfrm>
        </p:spPr>
        <p:txBody>
          <a:bodyPr/>
          <a:lstStyle/>
          <a:p>
            <a:pPr algn="l"/>
            <a:r>
              <a:rPr lang="en-US">
                <a:solidFill>
                  <a:schemeClr val="tx1"/>
                </a:solidFill>
              </a:rPr>
              <a:t>Physical fatigue or muscle fatigue is the temporary physical inability of a muscle to perform optimally.</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Physical Fatigue</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0710" y="3048000"/>
            <a:ext cx="4503489" cy="2619376"/>
          </a:xfrm>
          <a:prstGeom prst="rect">
            <a:avLst/>
          </a:prstGeom>
        </p:spPr>
      </p:pic>
    </p:spTree>
    <p:extLst>
      <p:ext uri="{BB962C8B-B14F-4D97-AF65-F5344CB8AC3E}">
        <p14:creationId xmlns:p14="http://schemas.microsoft.com/office/powerpoint/2010/main" val="2642714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524000"/>
            <a:ext cx="8153400" cy="4191000"/>
          </a:xfrm>
        </p:spPr>
        <p:txBody>
          <a:bodyPr>
            <a:noAutofit/>
          </a:bodyPr>
          <a:lstStyle/>
          <a:p>
            <a:pPr algn="l"/>
            <a:r>
              <a:rPr lang="en-US">
                <a:solidFill>
                  <a:schemeClr val="tx1"/>
                </a:solidFill>
              </a:rPr>
              <a:t>If you are interested in viewing more information regarding worker fatigue we suggest the following PowerPoints which we can send you or you can find on our website:</a:t>
            </a:r>
          </a:p>
          <a:p>
            <a:pPr algn="l"/>
            <a:endParaRPr lang="en-US">
              <a:solidFill>
                <a:schemeClr val="tx1"/>
              </a:solidFill>
            </a:endParaRPr>
          </a:p>
          <a:p>
            <a:pPr marL="342900" indent="-342900" algn="l">
              <a:buFont typeface="Arial" panose="020B0604020202020204" pitchFamily="34" charset="0"/>
              <a:buChar char="•"/>
            </a:pPr>
            <a:r>
              <a:rPr lang="en-US">
                <a:solidFill>
                  <a:schemeClr val="tx1"/>
                </a:solidFill>
              </a:rPr>
              <a:t>Stress and Worker Safety</a:t>
            </a:r>
          </a:p>
          <a:p>
            <a:pPr marL="342900" indent="-342900" algn="l">
              <a:buFont typeface="Arial" panose="020B0604020202020204" pitchFamily="34" charset="0"/>
              <a:buChar char="•"/>
            </a:pPr>
            <a:r>
              <a:rPr lang="en-US">
                <a:solidFill>
                  <a:schemeClr val="tx1"/>
                </a:solidFill>
              </a:rPr>
              <a:t>Drug and Alcohol Awareness </a:t>
            </a:r>
          </a:p>
          <a:p>
            <a:pPr marL="342900" indent="-342900" algn="l">
              <a:buFont typeface="Arial" panose="020B0604020202020204" pitchFamily="34" charset="0"/>
              <a:buChar char="•"/>
            </a:pPr>
            <a:endParaRPr lang="en-US">
              <a:solidFill>
                <a:schemeClr val="tx1"/>
              </a:solidFill>
            </a:endParaRPr>
          </a:p>
          <a:p>
            <a:pPr algn="l"/>
            <a:r>
              <a:rPr lang="en-US">
                <a:solidFill>
                  <a:schemeClr val="tx1"/>
                </a:solidFill>
                <a:hlinkClick r:id="rId2"/>
              </a:rPr>
              <a:t>http://www.dli.pa.gov/Businesses/Compensation/WC/safety/paths/Pages/default.aspx</a:t>
            </a:r>
            <a:r>
              <a:rPr lang="en-US">
                <a:solidFill>
                  <a:schemeClr val="tx1"/>
                </a:solidFill>
              </a:rPr>
              <a:t> </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40</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bg1"/>
                </a:solidFill>
                <a:latin typeface="Verdana" pitchFamily="34" charset="0"/>
              </a:rPr>
              <a:t>Related Presentations</a:t>
            </a:r>
          </a:p>
        </p:txBody>
      </p:sp>
    </p:spTree>
    <p:extLst>
      <p:ext uri="{BB962C8B-B14F-4D97-AF65-F5344CB8AC3E}">
        <p14:creationId xmlns:p14="http://schemas.microsoft.com/office/powerpoint/2010/main" val="138605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82133" y="1447800"/>
            <a:ext cx="8153400" cy="4267200"/>
          </a:xfrm>
        </p:spPr>
        <p:txBody>
          <a:bodyPr/>
          <a:lstStyle/>
          <a:p>
            <a:pPr algn="l"/>
            <a:r>
              <a:rPr lang="en-US">
                <a:solidFill>
                  <a:schemeClr val="tx1"/>
                </a:solidFill>
              </a:rPr>
              <a:t>Mental fatigue is the temporary inability to maintain optimal cognitive performance.</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5</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Mental Fatigue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7598" y="2743200"/>
            <a:ext cx="4908804" cy="3274850"/>
          </a:xfrm>
          <a:prstGeom prst="rect">
            <a:avLst/>
          </a:prstGeom>
        </p:spPr>
      </p:pic>
    </p:spTree>
    <p:extLst>
      <p:ext uri="{BB962C8B-B14F-4D97-AF65-F5344CB8AC3E}">
        <p14:creationId xmlns:p14="http://schemas.microsoft.com/office/powerpoint/2010/main" val="209491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31900"/>
            <a:ext cx="8153400" cy="4648200"/>
          </a:xfrm>
        </p:spPr>
        <p:txBody>
          <a:bodyPr/>
          <a:lstStyle/>
          <a:p>
            <a:pPr marL="342900" indent="-342900" algn="l">
              <a:buFont typeface="Arial" panose="020B0604020202020204" pitchFamily="34" charset="0"/>
              <a:buChar char="•"/>
            </a:pPr>
            <a:r>
              <a:rPr lang="en-US">
                <a:solidFill>
                  <a:schemeClr val="tx1"/>
                </a:solidFill>
              </a:rPr>
              <a:t>Fatigue is generally considered a more long-term condition than sleepiness.  </a:t>
            </a:r>
          </a:p>
          <a:p>
            <a:pPr marL="342900" indent="-342900" algn="l">
              <a:buFont typeface="Arial" panose="020B0604020202020204" pitchFamily="34" charset="0"/>
              <a:buChar char="•"/>
            </a:pPr>
            <a:r>
              <a:rPr lang="en-US">
                <a:solidFill>
                  <a:schemeClr val="tx1"/>
                </a:solidFill>
              </a:rPr>
              <a:t>Sleepiness is the tendency to fall asleep; fatigue is the body’s response to sleep loss or prolonged physical or mental exertion.</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6</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Fatigue vs Sleepiness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8362" y="3352800"/>
            <a:ext cx="3933285" cy="2609850"/>
          </a:xfrm>
          <a:prstGeom prst="rect">
            <a:avLst/>
          </a:prstGeom>
        </p:spPr>
      </p:pic>
    </p:spTree>
    <p:extLst>
      <p:ext uri="{BB962C8B-B14F-4D97-AF65-F5344CB8AC3E}">
        <p14:creationId xmlns:p14="http://schemas.microsoft.com/office/powerpoint/2010/main" val="183205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35075"/>
            <a:ext cx="8153400" cy="4724400"/>
          </a:xfrm>
        </p:spPr>
        <p:txBody>
          <a:bodyPr>
            <a:normAutofit fontScale="92500" lnSpcReduction="10000"/>
          </a:bodyPr>
          <a:lstStyle/>
          <a:p>
            <a:pPr algn="l"/>
            <a:r>
              <a:rPr lang="en-US" sz="2600" u="sng">
                <a:solidFill>
                  <a:schemeClr val="tx1"/>
                </a:solidFill>
              </a:rPr>
              <a:t>Causes</a:t>
            </a:r>
          </a:p>
          <a:p>
            <a:pPr algn="l"/>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Long work hours</a:t>
            </a:r>
          </a:p>
          <a:p>
            <a:pPr marL="342900" indent="-342900" algn="l">
              <a:buFont typeface="Arial" panose="020B0604020202020204" pitchFamily="34" charset="0"/>
              <a:buChar char="•"/>
            </a:pPr>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Heavy workloads</a:t>
            </a:r>
          </a:p>
          <a:p>
            <a:pPr marL="342900" indent="-342900" algn="l">
              <a:buFont typeface="Arial" panose="020B0604020202020204" pitchFamily="34" charset="0"/>
              <a:buChar char="•"/>
            </a:pPr>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Lack of sleep</a:t>
            </a:r>
          </a:p>
          <a:p>
            <a:pPr marL="342900" indent="-342900" algn="l">
              <a:buFont typeface="Arial" panose="020B0604020202020204" pitchFamily="34" charset="0"/>
              <a:buChar char="•"/>
            </a:pPr>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Environmental factors</a:t>
            </a:r>
          </a:p>
          <a:p>
            <a:pPr marL="342900" indent="-342900" algn="l">
              <a:buFont typeface="Arial" panose="020B0604020202020204" pitchFamily="34" charset="0"/>
              <a:buChar char="•"/>
            </a:pPr>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Medical conditions</a:t>
            </a:r>
          </a:p>
          <a:p>
            <a:pPr marL="342900" indent="-342900" algn="l">
              <a:buFont typeface="Arial" panose="020B0604020202020204" pitchFamily="34" charset="0"/>
              <a:buChar char="•"/>
            </a:pPr>
            <a:endParaRPr lang="en-US" sz="1900">
              <a:solidFill>
                <a:schemeClr val="tx1"/>
              </a:solidFill>
            </a:endParaRPr>
          </a:p>
          <a:p>
            <a:pPr marL="342900" indent="-342900" algn="l">
              <a:buFont typeface="Arial" panose="020B0604020202020204" pitchFamily="34" charset="0"/>
              <a:buChar char="•"/>
            </a:pPr>
            <a:r>
              <a:rPr lang="en-US" sz="2600">
                <a:solidFill>
                  <a:schemeClr val="tx1"/>
                </a:solidFill>
              </a:rPr>
              <a:t>Multiple jobs</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7</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Causes &amp; Effects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4426" y="1981200"/>
            <a:ext cx="3932374" cy="3008553"/>
          </a:xfrm>
          <a:prstGeom prst="rect">
            <a:avLst/>
          </a:prstGeom>
        </p:spPr>
      </p:pic>
    </p:spTree>
    <p:extLst>
      <p:ext uri="{BB962C8B-B14F-4D97-AF65-F5344CB8AC3E}">
        <p14:creationId xmlns:p14="http://schemas.microsoft.com/office/powerpoint/2010/main" val="83348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082675"/>
            <a:ext cx="8153400" cy="5029200"/>
          </a:xfrm>
        </p:spPr>
        <p:txBody>
          <a:bodyPr>
            <a:normAutofit lnSpcReduction="10000"/>
          </a:bodyPr>
          <a:lstStyle/>
          <a:p>
            <a:pPr algn="l"/>
            <a:r>
              <a:rPr lang="en-US" u="sng">
                <a:solidFill>
                  <a:schemeClr val="tx1"/>
                </a:solidFill>
              </a:rPr>
              <a:t>Causes</a:t>
            </a:r>
          </a:p>
          <a:p>
            <a:pPr algn="l"/>
            <a:endParaRPr lang="en-US" sz="1800">
              <a:solidFill>
                <a:schemeClr val="tx1"/>
              </a:solidFill>
            </a:endParaRPr>
          </a:p>
          <a:p>
            <a:pPr marL="342900" indent="-342900" algn="l">
              <a:buFont typeface="Arial" panose="020B0604020202020204" pitchFamily="34" charset="0"/>
              <a:buChar char="•"/>
            </a:pPr>
            <a:r>
              <a:rPr lang="en-US">
                <a:solidFill>
                  <a:schemeClr val="tx1"/>
                </a:solidFill>
              </a:rPr>
              <a:t>Mental stress</a:t>
            </a: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a:solidFill>
                  <a:schemeClr val="tx1"/>
                </a:solidFill>
              </a:rPr>
              <a:t>Overstimulation</a:t>
            </a: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err="1">
                <a:solidFill>
                  <a:schemeClr val="tx1"/>
                </a:solidFill>
              </a:rPr>
              <a:t>Understimulation</a:t>
            </a:r>
            <a:endParaRPr lang="en-US">
              <a:solidFill>
                <a:schemeClr val="tx1"/>
              </a:solidFill>
            </a:endParaRP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a:solidFill>
                  <a:schemeClr val="tx1"/>
                </a:solidFill>
              </a:rPr>
              <a:t>Jet lag</a:t>
            </a: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a:solidFill>
                  <a:schemeClr val="tx1"/>
                </a:solidFill>
              </a:rPr>
              <a:t>Depression</a:t>
            </a:r>
          </a:p>
          <a:p>
            <a:pPr marL="342900" indent="-342900" algn="l">
              <a:buFont typeface="Arial" panose="020B0604020202020204" pitchFamily="34" charset="0"/>
              <a:buChar char="•"/>
            </a:pPr>
            <a:endParaRPr lang="en-US" sz="1500">
              <a:solidFill>
                <a:schemeClr val="tx1"/>
              </a:solidFill>
            </a:endParaRPr>
          </a:p>
          <a:p>
            <a:pPr marL="342900" indent="-342900" algn="l">
              <a:buFont typeface="Arial" panose="020B0604020202020204" pitchFamily="34" charset="0"/>
              <a:buChar char="•"/>
            </a:pPr>
            <a:r>
              <a:rPr lang="en-US">
                <a:solidFill>
                  <a:schemeClr val="tx1"/>
                </a:solidFill>
              </a:rPr>
              <a:t>Active recreation</a:t>
            </a:r>
          </a:p>
          <a:p>
            <a:pPr marL="342900" indent="-342900" algn="l">
              <a:buFont typeface="Arial" panose="020B0604020202020204" pitchFamily="34" charset="0"/>
              <a:buChar char="•"/>
            </a:pPr>
            <a:endParaRPr lang="en-US" sz="1500">
              <a:solidFill>
                <a:schemeClr val="tx1"/>
              </a:solidFill>
            </a:endParaRPr>
          </a:p>
          <a:p>
            <a:pPr marL="342900" indent="-342900" algn="l">
              <a:buFont typeface="Arial" panose="020B0604020202020204" pitchFamily="34" charset="0"/>
              <a:buChar char="•"/>
            </a:pPr>
            <a:r>
              <a:rPr lang="en-US">
                <a:solidFill>
                  <a:schemeClr val="tx1"/>
                </a:solidFill>
              </a:rPr>
              <a:t>Boredom</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8</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Causes &amp; Effects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9930" y="1981200"/>
            <a:ext cx="3559865" cy="2977342"/>
          </a:xfrm>
          <a:prstGeom prst="rect">
            <a:avLst/>
          </a:prstGeom>
        </p:spPr>
      </p:pic>
    </p:spTree>
    <p:extLst>
      <p:ext uri="{BB962C8B-B14F-4D97-AF65-F5344CB8AC3E}">
        <p14:creationId xmlns:p14="http://schemas.microsoft.com/office/powerpoint/2010/main" val="5570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295400"/>
            <a:ext cx="8001000" cy="4572000"/>
          </a:xfrm>
        </p:spPr>
        <p:txBody>
          <a:bodyPr/>
          <a:lstStyle/>
          <a:p>
            <a:pPr algn="l"/>
            <a:r>
              <a:rPr lang="en-US">
                <a:solidFill>
                  <a:schemeClr val="tx1"/>
                </a:solidFill>
              </a:rPr>
              <a:t>Effects</a:t>
            </a:r>
          </a:p>
          <a:p>
            <a:pPr algn="l"/>
            <a:endParaRPr lang="en-US" sz="1400">
              <a:solidFill>
                <a:schemeClr val="tx1"/>
              </a:solidFill>
            </a:endParaRPr>
          </a:p>
          <a:p>
            <a:pPr marL="342900" indent="-342900" algn="l">
              <a:buFont typeface="Arial" panose="020B0604020202020204" pitchFamily="34" charset="0"/>
              <a:buChar char="•"/>
            </a:pPr>
            <a:r>
              <a:rPr lang="en-US">
                <a:solidFill>
                  <a:schemeClr val="tx1"/>
                </a:solidFill>
              </a:rPr>
              <a:t>Slower reaction time</a:t>
            </a: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a:solidFill>
                  <a:schemeClr val="tx1"/>
                </a:solidFill>
              </a:rPr>
              <a:t>More errors/mistakes</a:t>
            </a:r>
          </a:p>
          <a:p>
            <a:pPr marL="342900" indent="-342900" algn="l">
              <a:buFont typeface="Arial" panose="020B0604020202020204" pitchFamily="34" charset="0"/>
              <a:buChar char="•"/>
            </a:pPr>
            <a:endParaRPr lang="en-US" sz="1400">
              <a:solidFill>
                <a:schemeClr val="tx1"/>
              </a:solidFill>
            </a:endParaRPr>
          </a:p>
          <a:p>
            <a:pPr marL="342900" indent="-342900" algn="l">
              <a:buFont typeface="Arial" panose="020B0604020202020204" pitchFamily="34" charset="0"/>
              <a:buChar char="•"/>
            </a:pPr>
            <a:r>
              <a:rPr lang="en-US">
                <a:solidFill>
                  <a:schemeClr val="tx1"/>
                </a:solidFill>
              </a:rPr>
              <a:t>Decreased cognitive ability</a:t>
            </a:r>
          </a:p>
        </p:txBody>
      </p:sp>
      <p:sp>
        <p:nvSpPr>
          <p:cNvPr id="3" name="Footer Placeholder 2"/>
          <p:cNvSpPr>
            <a:spLocks noGrp="1"/>
          </p:cNvSpPr>
          <p:nvPr>
            <p:ph type="ftr" sz="quarter" idx="11"/>
          </p:nvPr>
        </p:nvSpPr>
        <p:spPr/>
        <p:txBody>
          <a:bodyPr/>
          <a:lstStyle/>
          <a:p>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PPT-187-01</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9</a:t>
            </a:fld>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a:solidFill>
                  <a:schemeClr val="bg1"/>
                </a:solidFill>
                <a:latin typeface="Verdana" panose="020B0604030504040204" pitchFamily="34" charset="0"/>
                <a:ea typeface="Verdana" panose="020B0604030504040204" pitchFamily="34" charset="0"/>
                <a:cs typeface="Verdana" panose="020B0604030504040204" pitchFamily="34" charset="0"/>
              </a:rPr>
              <a:t>Causes &amp; Effects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4111625"/>
            <a:ext cx="3810000" cy="2000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38800" y="1492250"/>
            <a:ext cx="3028950" cy="3619500"/>
          </a:xfrm>
          <a:prstGeom prst="rect">
            <a:avLst/>
          </a:prstGeom>
        </p:spPr>
      </p:pic>
    </p:spTree>
    <p:extLst>
      <p:ext uri="{BB962C8B-B14F-4D97-AF65-F5344CB8AC3E}">
        <p14:creationId xmlns:p14="http://schemas.microsoft.com/office/powerpoint/2010/main" val="978347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C465D6F5B8443925F90ACD553DCB5" ma:contentTypeVersion="16" ma:contentTypeDescription="Create a new document." ma:contentTypeScope="" ma:versionID="31ad18035b7241601199374a5ae444c1">
  <xsd:schema xmlns:xsd="http://www.w3.org/2001/XMLSchema" xmlns:xs="http://www.w3.org/2001/XMLSchema" xmlns:p="http://schemas.microsoft.com/office/2006/metadata/properties" xmlns:ns2="599ed8ee-0b43-4af8-a0e6-fbf770a53319" xmlns:ns3="0fa7d351-0d07-4ecc-b42d-804d395cd7e6" xmlns:ns4="a47a2bab-9e0d-45f2-af0b-158560c43d4b" targetNamespace="http://schemas.microsoft.com/office/2006/metadata/properties" ma:root="true" ma:fieldsID="8406b5a0d98ff52c47ff37962271d7b5" ns2:_="" ns3:_="" ns4:_="">
    <xsd:import namespace="599ed8ee-0b43-4af8-a0e6-fbf770a53319"/>
    <xsd:import namespace="0fa7d351-0d07-4ecc-b42d-804d395cd7e6"/>
    <xsd:import namespace="a47a2bab-9e0d-45f2-af0b-158560c43d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d8ee-0b43-4af8-a0e6-fbf770a53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a7d351-0d07-4ecc-b42d-804d395cd7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7a2bab-9e0d-45f2-af0b-158560c43d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db7efbb-3273-4480-8333-61e7ac6111a9}" ma:internalName="TaxCatchAll" ma:showField="CatchAllData" ma:web="a47a2bab-9e0d-45f2-af0b-158560c43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fa7d351-0d07-4ecc-b42d-804d395cd7e6">
      <UserInfo>
        <DisplayName/>
        <AccountId xsi:nil="true"/>
        <AccountType/>
      </UserInfo>
    </SharedWithUsers>
    <TaxCatchAll xmlns="a47a2bab-9e0d-45f2-af0b-158560c43d4b" xsi:nil="true"/>
    <lcf76f155ced4ddcb4097134ff3c332f xmlns="599ed8ee-0b43-4af8-a0e6-fbf770a533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BF4917-E983-420D-A04A-2BE89C580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d8ee-0b43-4af8-a0e6-fbf770a53319"/>
    <ds:schemaRef ds:uri="0fa7d351-0d07-4ecc-b42d-804d395cd7e6"/>
    <ds:schemaRef ds:uri="a47a2bab-9e0d-45f2-af0b-158560c43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3402F3-2A0B-4B7E-96A0-FFDB55DF690C}">
  <ds:schemaRefs>
    <ds:schemaRef ds:uri="0fa7d351-0d07-4ecc-b42d-804d395cd7e6"/>
    <ds:schemaRef ds:uri="599ed8ee-0b43-4af8-a0e6-fbf770a53319"/>
    <ds:schemaRef ds:uri="a47a2bab-9e0d-45f2-af0b-158560c43d4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5C517E6-7328-49B5-8A9B-6FC73CE19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newest template try it!</Template>
  <TotalTime>5</TotalTime>
  <Words>4059</Words>
  <Application>Microsoft Office PowerPoint</Application>
  <PresentationFormat>On-screen Show (4:3)</PresentationFormat>
  <Paragraphs>562</Paragraphs>
  <Slides>40</Slides>
  <Notes>37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40</vt:i4>
      </vt:variant>
    </vt:vector>
  </HeadingPairs>
  <TitlesOfParts>
    <vt:vector size="46" baseType="lpstr">
      <vt:lpstr>Arial</vt:lpstr>
      <vt:lpstr>Calibri</vt:lpstr>
      <vt:lpstr>Verdana</vt:lpstr>
      <vt:lpstr>Office Theme</vt:lpstr>
      <vt:lpstr>Custom Design</vt:lpstr>
      <vt:lpstr>newest template try it!</vt:lpstr>
      <vt:lpstr>Fatigue &amp; Worker Safety</vt:lpstr>
      <vt:lpstr>Overview</vt:lpstr>
      <vt:lpstr>Definition</vt:lpstr>
      <vt:lpstr>Physical Fatigue</vt:lpstr>
      <vt:lpstr>Mental Fatigue</vt:lpstr>
      <vt:lpstr>Fatigue vs Sleepiness</vt:lpstr>
      <vt:lpstr>Causes &amp; Effects</vt:lpstr>
      <vt:lpstr>Causes &amp; Effects</vt:lpstr>
      <vt:lpstr>Causes &amp; Effects</vt:lpstr>
      <vt:lpstr>Industries</vt:lpstr>
      <vt:lpstr>Environmental Conditions</vt:lpstr>
      <vt:lpstr>Statistics</vt:lpstr>
      <vt:lpstr>Statistics</vt:lpstr>
      <vt:lpstr>Statistics</vt:lpstr>
      <vt:lpstr>Solutions</vt:lpstr>
      <vt:lpstr>More Solutions</vt:lpstr>
      <vt:lpstr>Signs</vt:lpstr>
      <vt:lpstr>Risk Management</vt:lpstr>
      <vt:lpstr>Risk Management</vt:lpstr>
      <vt:lpstr>Risk Management</vt:lpstr>
      <vt:lpstr>Risk Management</vt:lpstr>
      <vt:lpstr>Training</vt:lpstr>
      <vt:lpstr>Getting a Good Night’s Sleep</vt:lpstr>
      <vt:lpstr>Getting a Good Night’s Sleep</vt:lpstr>
      <vt:lpstr>Getting a Good Night’s Sleep</vt:lpstr>
      <vt:lpstr>Getting a Good Night’s Sleep</vt:lpstr>
      <vt:lpstr>Getting a Good Night’s Sleep</vt:lpstr>
      <vt:lpstr>Getting a Good Night’s Sleep</vt:lpstr>
      <vt:lpstr>Getting a Good Night’s Sleep</vt:lpstr>
      <vt:lpstr>Getting a Good Night’s Sleep</vt:lpstr>
      <vt:lpstr>Getting a Good Night’s Sleep</vt:lpstr>
      <vt:lpstr>Getting a Good Night’s Sleep</vt:lpstr>
      <vt:lpstr>Getting a Good Night’s Sleep</vt:lpstr>
      <vt:lpstr>Contact Information</vt:lpstr>
      <vt:lpstr>Questions</vt:lpstr>
      <vt:lpstr>IUP OSHA Consultation Program</vt:lpstr>
      <vt:lpstr>PennOSHS Program</vt:lpstr>
      <vt:lpstr>Pennsylvania’s GASE Award</vt:lpstr>
      <vt:lpstr>PowerPoint Presentation</vt:lpstr>
      <vt:lpstr>PowerPoint Presentation</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&amp; Worker Safety</dc:title>
  <dc:creator>Hoffman, Eric</dc:creator>
  <cp:lastModifiedBy>wendy button</cp:lastModifiedBy>
  <cp:revision>19</cp:revision>
  <dcterms:created xsi:type="dcterms:W3CDTF">2017-05-02T12:52:22Z</dcterms:created>
  <dcterms:modified xsi:type="dcterms:W3CDTF">2024-12-03T14:01:46Z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527700</vt:r8>
  </property>
  <property fmtid="{D5CDD505-2E9C-101B-9397-08002B2CF9AE}" pid="3" name="ContentTypeId">
    <vt:lpwstr>0x0101002CFC465D6F5B8443925F90ACD553DCB5</vt:lpwstr>
  </property>
  <property fmtid="{D5CDD505-2E9C-101B-9397-08002B2CF9AE}" pid="4" name="ComplianceAssetId">
    <vt:lpwstr/>
  </property>
  <property fmtid="{D5CDD505-2E9C-101B-9397-08002B2CF9AE}" pid="5" name="_ExtendedDescription">
    <vt:lpwstr/>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TemplateUrl">
    <vt:lpwstr/>
  </property>
  <property fmtid="{D5CDD505-2E9C-101B-9397-08002B2CF9AE}" pid="10" name="MediaServiceImageTags">
    <vt:lpwstr/>
  </property>
</Properties>
</file>